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1" r:id="rId2"/>
    <p:sldId id="2574" r:id="rId3"/>
    <p:sldId id="2575" r:id="rId4"/>
    <p:sldId id="2576" r:id="rId5"/>
    <p:sldId id="2577" r:id="rId6"/>
    <p:sldId id="2578" r:id="rId7"/>
    <p:sldId id="2579" r:id="rId8"/>
    <p:sldId id="2580" r:id="rId9"/>
    <p:sldId id="2581" r:id="rId10"/>
    <p:sldId id="2588" r:id="rId11"/>
    <p:sldId id="2587" r:id="rId12"/>
    <p:sldId id="2582" r:id="rId13"/>
    <p:sldId id="2583" r:id="rId14"/>
    <p:sldId id="2584" r:id="rId15"/>
    <p:sldId id="2589" r:id="rId16"/>
    <p:sldId id="2585" r:id="rId17"/>
    <p:sldId id="258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genda Items" id="{11D81D14-0E7B-4BF4-872E-E9C7F81FF174}">
          <p14:sldIdLst>
            <p14:sldId id="2561"/>
          </p14:sldIdLst>
        </p14:section>
        <p14:section name="Linked Lists: Basics and Advanced Concepts" id="{E391BAA2-6314-4C6E-8029-608D0B2960B7}">
          <p14:sldIdLst>
            <p14:sldId id="2574"/>
            <p14:sldId id="2575"/>
            <p14:sldId id="2576"/>
            <p14:sldId id="2577"/>
          </p14:sldIdLst>
        </p14:section>
        <p14:section name="Linked List Examples and Use Cases" id="{E7EE134C-8B37-4799-BA13-E36B14C2C016}">
          <p14:sldIdLst>
            <p14:sldId id="2578"/>
            <p14:sldId id="2579"/>
            <p14:sldId id="2580"/>
            <p14:sldId id="2581"/>
            <p14:sldId id="2588"/>
            <p14:sldId id="2587"/>
          </p14:sldIdLst>
        </p14:section>
        <p14:section name="Comparing Arrays and Linked Lists" id="{448D7288-E769-4A0F-B315-FA400FF5C30F}">
          <p14:sldIdLst>
            <p14:sldId id="2582"/>
            <p14:sldId id="2583"/>
            <p14:sldId id="2584"/>
            <p14:sldId id="2589"/>
            <p14:sldId id="2585"/>
          </p14:sldIdLst>
        </p14:section>
        <p14:section name="Conclusion" id="{73D683FC-6F82-4C67-ACDA-69C836188A12}">
          <p14:sldIdLst>
            <p14:sldId id="25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82" d="100"/>
          <a:sy n="82" d="100"/>
        </p:scale>
        <p:origin x="672" y="288"/>
      </p:cViewPr>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tha Agarwal" userId="410982e4-1d89-4d21-bfcc-56415f9c4610" providerId="ADAL" clId="{5086A96A-465F-4BA1-9D52-315D1838ACEF}"/>
    <pc:docChg chg="undo custSel addSld delSld modSld sldOrd delSection modSection">
      <pc:chgData name="Astha Agarwal" userId="410982e4-1d89-4d21-bfcc-56415f9c4610" providerId="ADAL" clId="{5086A96A-465F-4BA1-9D52-315D1838ACEF}" dt="2025-06-06T06:25:56.105" v="116" actId="14734"/>
      <pc:docMkLst>
        <pc:docMk/>
      </pc:docMkLst>
      <pc:sldChg chg="modSp">
        <pc:chgData name="Astha Agarwal" userId="410982e4-1d89-4d21-bfcc-56415f9c4610" providerId="ADAL" clId="{5086A96A-465F-4BA1-9D52-315D1838ACEF}" dt="2025-06-06T05:45:55.061" v="43" actId="6549"/>
        <pc:sldMkLst>
          <pc:docMk/>
          <pc:sldMk cId="1450704008" sldId="2561"/>
        </pc:sldMkLst>
        <pc:spChg chg="mod">
          <ac:chgData name="Astha Agarwal" userId="410982e4-1d89-4d21-bfcc-56415f9c4610" providerId="ADAL" clId="{5086A96A-465F-4BA1-9D52-315D1838ACEF}" dt="2025-06-06T05:45:55.061" v="43" actId="6549"/>
          <ac:spMkLst>
            <pc:docMk/>
            <pc:sldMk cId="1450704008" sldId="2561"/>
            <ac:spMk id="4" creationId="{C291050E-7CF5-30A9-1963-7F76ABD2980A}"/>
          </ac:spMkLst>
        </pc:spChg>
      </pc:sldChg>
      <pc:sldChg chg="del">
        <pc:chgData name="Astha Agarwal" userId="410982e4-1d89-4d21-bfcc-56415f9c4610" providerId="ADAL" clId="{5086A96A-465F-4BA1-9D52-315D1838ACEF}" dt="2025-06-06T05:25:40.198" v="0" actId="47"/>
        <pc:sldMkLst>
          <pc:docMk/>
          <pc:sldMk cId="3943812146" sldId="2562"/>
        </pc:sldMkLst>
      </pc:sldChg>
      <pc:sldChg chg="del">
        <pc:chgData name="Astha Agarwal" userId="410982e4-1d89-4d21-bfcc-56415f9c4610" providerId="ADAL" clId="{5086A96A-465F-4BA1-9D52-315D1838ACEF}" dt="2025-06-06T05:25:40.805" v="1" actId="47"/>
        <pc:sldMkLst>
          <pc:docMk/>
          <pc:sldMk cId="1631817389" sldId="2563"/>
        </pc:sldMkLst>
      </pc:sldChg>
      <pc:sldChg chg="del">
        <pc:chgData name="Astha Agarwal" userId="410982e4-1d89-4d21-bfcc-56415f9c4610" providerId="ADAL" clId="{5086A96A-465F-4BA1-9D52-315D1838ACEF}" dt="2025-06-06T05:25:41.439" v="2" actId="47"/>
        <pc:sldMkLst>
          <pc:docMk/>
          <pc:sldMk cId="3794495861" sldId="2565"/>
        </pc:sldMkLst>
      </pc:sldChg>
      <pc:sldChg chg="del">
        <pc:chgData name="Astha Agarwal" userId="410982e4-1d89-4d21-bfcc-56415f9c4610" providerId="ADAL" clId="{5086A96A-465F-4BA1-9D52-315D1838ACEF}" dt="2025-06-06T05:25:42.024" v="3" actId="47"/>
        <pc:sldMkLst>
          <pc:docMk/>
          <pc:sldMk cId="2689918893" sldId="2566"/>
        </pc:sldMkLst>
      </pc:sldChg>
      <pc:sldChg chg="del">
        <pc:chgData name="Astha Agarwal" userId="410982e4-1d89-4d21-bfcc-56415f9c4610" providerId="ADAL" clId="{5086A96A-465F-4BA1-9D52-315D1838ACEF}" dt="2025-06-06T05:25:42.667" v="4" actId="47"/>
        <pc:sldMkLst>
          <pc:docMk/>
          <pc:sldMk cId="2810312137" sldId="2567"/>
        </pc:sldMkLst>
      </pc:sldChg>
      <pc:sldChg chg="del">
        <pc:chgData name="Astha Agarwal" userId="410982e4-1d89-4d21-bfcc-56415f9c4610" providerId="ADAL" clId="{5086A96A-465F-4BA1-9D52-315D1838ACEF}" dt="2025-06-06T05:25:43.317" v="5" actId="47"/>
        <pc:sldMkLst>
          <pc:docMk/>
          <pc:sldMk cId="2987456874" sldId="2568"/>
        </pc:sldMkLst>
      </pc:sldChg>
      <pc:sldChg chg="del">
        <pc:chgData name="Astha Agarwal" userId="410982e4-1d89-4d21-bfcc-56415f9c4610" providerId="ADAL" clId="{5086A96A-465F-4BA1-9D52-315D1838ACEF}" dt="2025-06-06T05:25:45.058" v="6" actId="47"/>
        <pc:sldMkLst>
          <pc:docMk/>
          <pc:sldMk cId="1696090336" sldId="2569"/>
        </pc:sldMkLst>
      </pc:sldChg>
      <pc:sldChg chg="del">
        <pc:chgData name="Astha Agarwal" userId="410982e4-1d89-4d21-bfcc-56415f9c4610" providerId="ADAL" clId="{5086A96A-465F-4BA1-9D52-315D1838ACEF}" dt="2025-06-06T05:25:46.610" v="7" actId="47"/>
        <pc:sldMkLst>
          <pc:docMk/>
          <pc:sldMk cId="2426957966" sldId="2570"/>
        </pc:sldMkLst>
      </pc:sldChg>
      <pc:sldChg chg="del">
        <pc:chgData name="Astha Agarwal" userId="410982e4-1d89-4d21-bfcc-56415f9c4610" providerId="ADAL" clId="{5086A96A-465F-4BA1-9D52-315D1838ACEF}" dt="2025-06-06T05:25:47.129" v="8" actId="47"/>
        <pc:sldMkLst>
          <pc:docMk/>
          <pc:sldMk cId="3779480617" sldId="2571"/>
        </pc:sldMkLst>
      </pc:sldChg>
      <pc:sldChg chg="del">
        <pc:chgData name="Astha Agarwal" userId="410982e4-1d89-4d21-bfcc-56415f9c4610" providerId="ADAL" clId="{5086A96A-465F-4BA1-9D52-315D1838ACEF}" dt="2025-06-06T05:25:48.023" v="9" actId="47"/>
        <pc:sldMkLst>
          <pc:docMk/>
          <pc:sldMk cId="2851189679" sldId="2572"/>
        </pc:sldMkLst>
      </pc:sldChg>
      <pc:sldChg chg="del">
        <pc:chgData name="Astha Agarwal" userId="410982e4-1d89-4d21-bfcc-56415f9c4610" providerId="ADAL" clId="{5086A96A-465F-4BA1-9D52-315D1838ACEF}" dt="2025-06-06T05:25:48.976" v="10" actId="47"/>
        <pc:sldMkLst>
          <pc:docMk/>
          <pc:sldMk cId="1056091884" sldId="2573"/>
        </pc:sldMkLst>
      </pc:sldChg>
      <pc:sldChg chg="mod modShow">
        <pc:chgData name="Astha Agarwal" userId="410982e4-1d89-4d21-bfcc-56415f9c4610" providerId="ADAL" clId="{5086A96A-465F-4BA1-9D52-315D1838ACEF}" dt="2025-06-06T05:43:57.716" v="11" actId="729"/>
        <pc:sldMkLst>
          <pc:docMk/>
          <pc:sldMk cId="710342010" sldId="2574"/>
        </pc:sldMkLst>
      </pc:sldChg>
      <pc:sldChg chg="mod modShow">
        <pc:chgData name="Astha Agarwal" userId="410982e4-1d89-4d21-bfcc-56415f9c4610" providerId="ADAL" clId="{5086A96A-465F-4BA1-9D52-315D1838ACEF}" dt="2025-06-06T05:43:57.716" v="11" actId="729"/>
        <pc:sldMkLst>
          <pc:docMk/>
          <pc:sldMk cId="566159978" sldId="2575"/>
        </pc:sldMkLst>
      </pc:sldChg>
      <pc:sldChg chg="mod modShow">
        <pc:chgData name="Astha Agarwal" userId="410982e4-1d89-4d21-bfcc-56415f9c4610" providerId="ADAL" clId="{5086A96A-465F-4BA1-9D52-315D1838ACEF}" dt="2025-06-06T05:43:57.716" v="11" actId="729"/>
        <pc:sldMkLst>
          <pc:docMk/>
          <pc:sldMk cId="1123738769" sldId="2576"/>
        </pc:sldMkLst>
      </pc:sldChg>
      <pc:sldChg chg="mod modShow">
        <pc:chgData name="Astha Agarwal" userId="410982e4-1d89-4d21-bfcc-56415f9c4610" providerId="ADAL" clId="{5086A96A-465F-4BA1-9D52-315D1838ACEF}" dt="2025-06-06T05:43:57.716" v="11" actId="729"/>
        <pc:sldMkLst>
          <pc:docMk/>
          <pc:sldMk cId="875836590" sldId="2577"/>
        </pc:sldMkLst>
      </pc:sldChg>
      <pc:sldChg chg="mod modShow">
        <pc:chgData name="Astha Agarwal" userId="410982e4-1d89-4d21-bfcc-56415f9c4610" providerId="ADAL" clId="{5086A96A-465F-4BA1-9D52-315D1838ACEF}" dt="2025-06-06T05:43:57.716" v="11" actId="729"/>
        <pc:sldMkLst>
          <pc:docMk/>
          <pc:sldMk cId="2375257590" sldId="2578"/>
        </pc:sldMkLst>
      </pc:sldChg>
      <pc:sldChg chg="mod modShow">
        <pc:chgData name="Astha Agarwal" userId="410982e4-1d89-4d21-bfcc-56415f9c4610" providerId="ADAL" clId="{5086A96A-465F-4BA1-9D52-315D1838ACEF}" dt="2025-06-06T05:43:57.716" v="11" actId="729"/>
        <pc:sldMkLst>
          <pc:docMk/>
          <pc:sldMk cId="152867681" sldId="2579"/>
        </pc:sldMkLst>
      </pc:sldChg>
      <pc:sldChg chg="mod modShow">
        <pc:chgData name="Astha Agarwal" userId="410982e4-1d89-4d21-bfcc-56415f9c4610" providerId="ADAL" clId="{5086A96A-465F-4BA1-9D52-315D1838ACEF}" dt="2025-06-06T05:43:57.716" v="11" actId="729"/>
        <pc:sldMkLst>
          <pc:docMk/>
          <pc:sldMk cId="2885282398" sldId="2580"/>
        </pc:sldMkLst>
      </pc:sldChg>
      <pc:sldChg chg="mod modShow">
        <pc:chgData name="Astha Agarwal" userId="410982e4-1d89-4d21-bfcc-56415f9c4610" providerId="ADAL" clId="{5086A96A-465F-4BA1-9D52-315D1838ACEF}" dt="2025-06-06T05:43:57.716" v="11" actId="729"/>
        <pc:sldMkLst>
          <pc:docMk/>
          <pc:sldMk cId="3899853972" sldId="2581"/>
        </pc:sldMkLst>
      </pc:sldChg>
      <pc:sldChg chg="mod modShow">
        <pc:chgData name="Astha Agarwal" userId="410982e4-1d89-4d21-bfcc-56415f9c4610" providerId="ADAL" clId="{5086A96A-465F-4BA1-9D52-315D1838ACEF}" dt="2025-06-06T05:43:57.716" v="11" actId="729"/>
        <pc:sldMkLst>
          <pc:docMk/>
          <pc:sldMk cId="3091364342" sldId="2582"/>
        </pc:sldMkLst>
      </pc:sldChg>
      <pc:sldChg chg="mod modShow">
        <pc:chgData name="Astha Agarwal" userId="410982e4-1d89-4d21-bfcc-56415f9c4610" providerId="ADAL" clId="{5086A96A-465F-4BA1-9D52-315D1838ACEF}" dt="2025-06-06T05:43:57.716" v="11" actId="729"/>
        <pc:sldMkLst>
          <pc:docMk/>
          <pc:sldMk cId="4258307418" sldId="2583"/>
        </pc:sldMkLst>
      </pc:sldChg>
      <pc:sldChg chg="mod modShow">
        <pc:chgData name="Astha Agarwal" userId="410982e4-1d89-4d21-bfcc-56415f9c4610" providerId="ADAL" clId="{5086A96A-465F-4BA1-9D52-315D1838ACEF}" dt="2025-06-06T05:43:57.716" v="11" actId="729"/>
        <pc:sldMkLst>
          <pc:docMk/>
          <pc:sldMk cId="2479177132" sldId="2584"/>
        </pc:sldMkLst>
      </pc:sldChg>
      <pc:sldChg chg="mod modShow">
        <pc:chgData name="Astha Agarwal" userId="410982e4-1d89-4d21-bfcc-56415f9c4610" providerId="ADAL" clId="{5086A96A-465F-4BA1-9D52-315D1838ACEF}" dt="2025-06-06T05:43:57.716" v="11" actId="729"/>
        <pc:sldMkLst>
          <pc:docMk/>
          <pc:sldMk cId="2386296255" sldId="2585"/>
        </pc:sldMkLst>
      </pc:sldChg>
      <pc:sldChg chg="mod modShow">
        <pc:chgData name="Astha Agarwal" userId="410982e4-1d89-4d21-bfcc-56415f9c4610" providerId="ADAL" clId="{5086A96A-465F-4BA1-9D52-315D1838ACEF}" dt="2025-06-06T05:43:57.716" v="11" actId="729"/>
        <pc:sldMkLst>
          <pc:docMk/>
          <pc:sldMk cId="1834405088" sldId="2586"/>
        </pc:sldMkLst>
      </pc:sldChg>
      <pc:sldChg chg="del ord">
        <pc:chgData name="Astha Agarwal" userId="410982e4-1d89-4d21-bfcc-56415f9c4610" providerId="ADAL" clId="{5086A96A-465F-4BA1-9D52-315D1838ACEF}" dt="2025-06-06T05:46:24.517" v="44" actId="2696"/>
        <pc:sldMkLst>
          <pc:docMk/>
          <pc:sldMk cId="2309719652" sldId="2587"/>
        </pc:sldMkLst>
      </pc:sldChg>
      <pc:sldChg chg="modSp add mod">
        <pc:chgData name="Astha Agarwal" userId="410982e4-1d89-4d21-bfcc-56415f9c4610" providerId="ADAL" clId="{5086A96A-465F-4BA1-9D52-315D1838ACEF}" dt="2025-06-06T06:25:56.105" v="116" actId="14734"/>
        <pc:sldMkLst>
          <pc:docMk/>
          <pc:sldMk cId="2813035922" sldId="2587"/>
        </pc:sldMkLst>
        <pc:graphicFrameChg chg="mod modGraphic">
          <ac:chgData name="Astha Agarwal" userId="410982e4-1d89-4d21-bfcc-56415f9c4610" providerId="ADAL" clId="{5086A96A-465F-4BA1-9D52-315D1838ACEF}" dt="2025-06-06T06:25:56.105" v="116" actId="14734"/>
          <ac:graphicFrameMkLst>
            <pc:docMk/>
            <pc:sldMk cId="2813035922" sldId="2587"/>
            <ac:graphicFrameMk id="5" creationId="{468CF7B3-CFE6-F475-510E-142634979020}"/>
          </ac:graphicFrameMkLst>
        </pc:graphicFrameChg>
      </pc:sldChg>
      <pc:sldChg chg="addSp modSp add mod">
        <pc:chgData name="Astha Agarwal" userId="410982e4-1d89-4d21-bfcc-56415f9c4610" providerId="ADAL" clId="{5086A96A-465F-4BA1-9D52-315D1838ACEF}" dt="2025-06-06T06:16:50.758" v="99" actId="20577"/>
        <pc:sldMkLst>
          <pc:docMk/>
          <pc:sldMk cId="3113650954" sldId="2588"/>
        </pc:sldMkLst>
        <pc:spChg chg="mod">
          <ac:chgData name="Astha Agarwal" userId="410982e4-1d89-4d21-bfcc-56415f9c4610" providerId="ADAL" clId="{5086A96A-465F-4BA1-9D52-315D1838ACEF}" dt="2025-06-06T06:16:50.758" v="99" actId="20577"/>
          <ac:spMkLst>
            <pc:docMk/>
            <pc:sldMk cId="3113650954" sldId="2588"/>
            <ac:spMk id="5" creationId="{2E1321E7-D0A7-677F-1DAC-613AFDBC8A31}"/>
          </ac:spMkLst>
        </pc:spChg>
      </pc:sldChg>
      <pc:sldChg chg="del ord">
        <pc:chgData name="Astha Agarwal" userId="410982e4-1d89-4d21-bfcc-56415f9c4610" providerId="ADAL" clId="{5086A96A-465F-4BA1-9D52-315D1838ACEF}" dt="2025-06-06T05:46:24.517" v="44" actId="2696"/>
        <pc:sldMkLst>
          <pc:docMk/>
          <pc:sldMk cId="3351052849" sldId="2588"/>
        </pc:sldMkLst>
      </pc:sldChg>
      <pc:sldChg chg="add">
        <pc:chgData name="Astha Agarwal" userId="410982e4-1d89-4d21-bfcc-56415f9c4610" providerId="ADAL" clId="{5086A96A-465F-4BA1-9D52-315D1838ACEF}" dt="2025-06-06T06:12:58.555" v="63"/>
        <pc:sldMkLst>
          <pc:docMk/>
          <pc:sldMk cId="1599445514" sldId="2589"/>
        </pc:sldMkLst>
      </pc:sldChg>
      <pc:sldChg chg="delSp modSp new del mod">
        <pc:chgData name="Astha Agarwal" userId="410982e4-1d89-4d21-bfcc-56415f9c4610" providerId="ADAL" clId="{5086A96A-465F-4BA1-9D52-315D1838ACEF}" dt="2025-06-06T06:12:46.995" v="62" actId="2696"/>
        <pc:sldMkLst>
          <pc:docMk/>
          <pc:sldMk cId="3174682237" sldId="258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63F6DE-2D0F-4AA2-A423-0F5DAFC50846}"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519D5FF5-5E7C-493A-AF75-FF9006DFBD13}">
      <dgm:prSet/>
      <dgm:spPr/>
      <dgm:t>
        <a:bodyPr/>
        <a:lstStyle/>
        <a:p>
          <a:pPr>
            <a:lnSpc>
              <a:spcPct val="100000"/>
            </a:lnSpc>
            <a:defRPr b="1"/>
          </a:pPr>
          <a:r>
            <a:rPr lang="en-US"/>
            <a:t>Importance of Data Structures</a:t>
          </a:r>
        </a:p>
      </dgm:t>
    </dgm:pt>
    <dgm:pt modelId="{D9C03523-C724-43ED-A1C7-669416B2A272}" type="parTrans" cxnId="{3310BECD-FC27-4344-9966-20021DAB0ABD}">
      <dgm:prSet/>
      <dgm:spPr/>
      <dgm:t>
        <a:bodyPr/>
        <a:lstStyle/>
        <a:p>
          <a:endParaRPr lang="en-US"/>
        </a:p>
      </dgm:t>
    </dgm:pt>
    <dgm:pt modelId="{AF2AB6FF-8B5C-4DBE-BF04-A8B29C5E5DD7}" type="sibTrans" cxnId="{3310BECD-FC27-4344-9966-20021DAB0ABD}">
      <dgm:prSet/>
      <dgm:spPr/>
      <dgm:t>
        <a:bodyPr/>
        <a:lstStyle/>
        <a:p>
          <a:pPr>
            <a:lnSpc>
              <a:spcPct val="100000"/>
            </a:lnSpc>
            <a:defRPr b="1"/>
          </a:pPr>
          <a:endParaRPr lang="en-US"/>
        </a:p>
      </dgm:t>
    </dgm:pt>
    <dgm:pt modelId="{E3BBE748-B4C1-43A0-9EB3-93707E0CC7E0}">
      <dgm:prSet/>
      <dgm:spPr/>
      <dgm:t>
        <a:bodyPr/>
        <a:lstStyle/>
        <a:p>
          <a:pPr>
            <a:lnSpc>
              <a:spcPct val="100000"/>
            </a:lnSpc>
          </a:pPr>
          <a:r>
            <a:rPr lang="en-US"/>
            <a:t>Understanding data structures like arrays and linked lists is crucial for efficient programming and problem-solving.</a:t>
          </a:r>
        </a:p>
      </dgm:t>
    </dgm:pt>
    <dgm:pt modelId="{BBC4D865-5061-472D-A932-140B95C178BD}" type="parTrans" cxnId="{0C9DF2B4-3386-4888-B4EC-10AB1CFD97CE}">
      <dgm:prSet/>
      <dgm:spPr/>
      <dgm:t>
        <a:bodyPr/>
        <a:lstStyle/>
        <a:p>
          <a:endParaRPr lang="en-US"/>
        </a:p>
      </dgm:t>
    </dgm:pt>
    <dgm:pt modelId="{AF7DA756-4DF1-4099-A0CD-B65FA7BED349}" type="sibTrans" cxnId="{0C9DF2B4-3386-4888-B4EC-10AB1CFD97CE}">
      <dgm:prSet/>
      <dgm:spPr/>
      <dgm:t>
        <a:bodyPr/>
        <a:lstStyle/>
        <a:p>
          <a:endParaRPr lang="en-US"/>
        </a:p>
      </dgm:t>
    </dgm:pt>
    <dgm:pt modelId="{5CABCCAC-6837-45F3-A65C-38F8CF0FBCD0}">
      <dgm:prSet/>
      <dgm:spPr/>
      <dgm:t>
        <a:bodyPr/>
        <a:lstStyle/>
        <a:p>
          <a:pPr>
            <a:lnSpc>
              <a:spcPct val="100000"/>
            </a:lnSpc>
            <a:defRPr b="1"/>
          </a:pPr>
          <a:r>
            <a:rPr lang="en-US"/>
            <a:t>Strengths and Weaknesses</a:t>
          </a:r>
        </a:p>
      </dgm:t>
    </dgm:pt>
    <dgm:pt modelId="{621C7583-185B-4B3A-80F5-FFAB25FD612E}" type="parTrans" cxnId="{41A62B89-6DC0-4BF0-A45E-9E768BEF35F0}">
      <dgm:prSet/>
      <dgm:spPr/>
      <dgm:t>
        <a:bodyPr/>
        <a:lstStyle/>
        <a:p>
          <a:endParaRPr lang="en-US"/>
        </a:p>
      </dgm:t>
    </dgm:pt>
    <dgm:pt modelId="{2A3FF775-DDCC-44F4-999A-EDD21627355B}" type="sibTrans" cxnId="{41A62B89-6DC0-4BF0-A45E-9E768BEF35F0}">
      <dgm:prSet/>
      <dgm:spPr/>
      <dgm:t>
        <a:bodyPr/>
        <a:lstStyle/>
        <a:p>
          <a:pPr>
            <a:lnSpc>
              <a:spcPct val="100000"/>
            </a:lnSpc>
            <a:defRPr b="1"/>
          </a:pPr>
          <a:endParaRPr lang="en-US"/>
        </a:p>
      </dgm:t>
    </dgm:pt>
    <dgm:pt modelId="{D2997544-F505-49F0-8D76-088E3FF5D9A8}">
      <dgm:prSet/>
      <dgm:spPr/>
      <dgm:t>
        <a:bodyPr/>
        <a:lstStyle/>
        <a:p>
          <a:pPr>
            <a:lnSpc>
              <a:spcPct val="100000"/>
            </a:lnSpc>
          </a:pPr>
          <a:r>
            <a:rPr lang="en-US"/>
            <a:t>Each data structure has unique strengths and weaknesses that influence their use in different scenarios.</a:t>
          </a:r>
        </a:p>
      </dgm:t>
    </dgm:pt>
    <dgm:pt modelId="{DF0C5534-A633-4ED5-AE81-CAAF9A87A81A}" type="parTrans" cxnId="{0B29D7FB-621E-4A1C-846F-10F2B19FD1C7}">
      <dgm:prSet/>
      <dgm:spPr/>
      <dgm:t>
        <a:bodyPr/>
        <a:lstStyle/>
        <a:p>
          <a:endParaRPr lang="en-US"/>
        </a:p>
      </dgm:t>
    </dgm:pt>
    <dgm:pt modelId="{48307611-A026-4E7F-91C4-20A70C813728}" type="sibTrans" cxnId="{0B29D7FB-621E-4A1C-846F-10F2B19FD1C7}">
      <dgm:prSet/>
      <dgm:spPr/>
      <dgm:t>
        <a:bodyPr/>
        <a:lstStyle/>
        <a:p>
          <a:endParaRPr lang="en-US"/>
        </a:p>
      </dgm:t>
    </dgm:pt>
    <dgm:pt modelId="{FB66D256-B2B7-4692-8BB0-E888FA9565EE}">
      <dgm:prSet/>
      <dgm:spPr/>
      <dgm:t>
        <a:bodyPr/>
        <a:lstStyle/>
        <a:p>
          <a:pPr>
            <a:lnSpc>
              <a:spcPct val="100000"/>
            </a:lnSpc>
            <a:defRPr b="1"/>
          </a:pPr>
          <a:r>
            <a:rPr lang="en-US"/>
            <a:t>Choosing the Right Structure</a:t>
          </a:r>
        </a:p>
      </dgm:t>
    </dgm:pt>
    <dgm:pt modelId="{08C600C6-4126-4E05-B327-B80AEB4BD958}" type="parTrans" cxnId="{119082CB-0868-4848-9F80-726A16B6987E}">
      <dgm:prSet/>
      <dgm:spPr/>
      <dgm:t>
        <a:bodyPr/>
        <a:lstStyle/>
        <a:p>
          <a:endParaRPr lang="en-US"/>
        </a:p>
      </dgm:t>
    </dgm:pt>
    <dgm:pt modelId="{74DE1D21-5EA9-4C69-85FF-38E85B49EE59}" type="sibTrans" cxnId="{119082CB-0868-4848-9F80-726A16B6987E}">
      <dgm:prSet/>
      <dgm:spPr/>
      <dgm:t>
        <a:bodyPr/>
        <a:lstStyle/>
        <a:p>
          <a:endParaRPr lang="en-US"/>
        </a:p>
      </dgm:t>
    </dgm:pt>
    <dgm:pt modelId="{47E892D2-2CAC-4AB3-9BB7-20B1147D23BE}">
      <dgm:prSet/>
      <dgm:spPr/>
      <dgm:t>
        <a:bodyPr/>
        <a:lstStyle/>
        <a:p>
          <a:pPr>
            <a:lnSpc>
              <a:spcPct val="100000"/>
            </a:lnSpc>
          </a:pPr>
          <a:r>
            <a:rPr lang="en-US"/>
            <a:t>Selecting the appropriate data structure is essential for optimizing code performance and resource usage.</a:t>
          </a:r>
        </a:p>
      </dgm:t>
    </dgm:pt>
    <dgm:pt modelId="{5F2AA2AD-E91D-4D8B-9EA4-507F72ADC47E}" type="parTrans" cxnId="{28899CDB-FAB1-42F1-9E0D-FF70F9622F65}">
      <dgm:prSet/>
      <dgm:spPr/>
      <dgm:t>
        <a:bodyPr/>
        <a:lstStyle/>
        <a:p>
          <a:endParaRPr lang="en-US"/>
        </a:p>
      </dgm:t>
    </dgm:pt>
    <dgm:pt modelId="{33DB5D81-5416-4341-97C9-35E6B9619E64}" type="sibTrans" cxnId="{28899CDB-FAB1-42F1-9E0D-FF70F9622F65}">
      <dgm:prSet/>
      <dgm:spPr/>
      <dgm:t>
        <a:bodyPr/>
        <a:lstStyle/>
        <a:p>
          <a:endParaRPr lang="en-US"/>
        </a:p>
      </dgm:t>
    </dgm:pt>
    <dgm:pt modelId="{4B1FAE3F-542B-49EC-AA0A-D52443064BB2}" type="pres">
      <dgm:prSet presAssocID="{7063F6DE-2D0F-4AA2-A423-0F5DAFC50846}" presName="Name0" presStyleCnt="0">
        <dgm:presLayoutVars>
          <dgm:dir/>
          <dgm:resizeHandles val="exact"/>
        </dgm:presLayoutVars>
      </dgm:prSet>
      <dgm:spPr/>
    </dgm:pt>
    <dgm:pt modelId="{185F9A0E-17DA-4AF1-8866-723BC074F73F}" type="pres">
      <dgm:prSet presAssocID="{519D5FF5-5E7C-493A-AF75-FF9006DFBD13}" presName="compNode" presStyleCnt="0"/>
      <dgm:spPr/>
    </dgm:pt>
    <dgm:pt modelId="{E3CCEAE2-A4B0-41AB-BCDA-ACB1BB69734F}" type="pres">
      <dgm:prSet presAssocID="{519D5FF5-5E7C-493A-AF75-FF9006DFBD13}" presName="pictRect" presStyleLbl="revTx" presStyleIdx="0" presStyleCnt="6">
        <dgm:presLayoutVars>
          <dgm:chMax val="0"/>
          <dgm:bulletEnabled/>
        </dgm:presLayoutVars>
      </dgm:prSet>
      <dgm:spPr/>
    </dgm:pt>
    <dgm:pt modelId="{1DDFDD59-7ED9-48E5-A6D7-4712933272F5}" type="pres">
      <dgm:prSet presAssocID="{519D5FF5-5E7C-493A-AF75-FF9006DFBD13}" presName="textRect" presStyleLbl="revTx" presStyleIdx="1" presStyleCnt="6">
        <dgm:presLayoutVars>
          <dgm:bulletEnabled/>
        </dgm:presLayoutVars>
      </dgm:prSet>
      <dgm:spPr/>
    </dgm:pt>
    <dgm:pt modelId="{8C2845C7-864E-457E-AF46-43BE09EC8229}" type="pres">
      <dgm:prSet presAssocID="{AF2AB6FF-8B5C-4DBE-BF04-A8B29C5E5DD7}" presName="sibTrans" presStyleLbl="sibTrans2D1" presStyleIdx="0" presStyleCnt="0"/>
      <dgm:spPr/>
    </dgm:pt>
    <dgm:pt modelId="{531157D3-FF32-4C9A-93AB-5D0DD038434D}" type="pres">
      <dgm:prSet presAssocID="{5CABCCAC-6837-45F3-A65C-38F8CF0FBCD0}" presName="compNode" presStyleCnt="0"/>
      <dgm:spPr/>
    </dgm:pt>
    <dgm:pt modelId="{EFF163FB-16D9-40D6-B2FF-CA06C68E814C}" type="pres">
      <dgm:prSet presAssocID="{5CABCCAC-6837-45F3-A65C-38F8CF0FBCD0}" presName="pictRect" presStyleLbl="revTx" presStyleIdx="2" presStyleCnt="6">
        <dgm:presLayoutVars>
          <dgm:chMax val="0"/>
          <dgm:bulletEnabled/>
        </dgm:presLayoutVars>
      </dgm:prSet>
      <dgm:spPr/>
    </dgm:pt>
    <dgm:pt modelId="{CA5D3D16-A5D8-40BB-AC63-EB9D9B4D8709}" type="pres">
      <dgm:prSet presAssocID="{5CABCCAC-6837-45F3-A65C-38F8CF0FBCD0}" presName="textRect" presStyleLbl="revTx" presStyleIdx="3" presStyleCnt="6">
        <dgm:presLayoutVars>
          <dgm:bulletEnabled/>
        </dgm:presLayoutVars>
      </dgm:prSet>
      <dgm:spPr/>
    </dgm:pt>
    <dgm:pt modelId="{43857028-3CDE-4408-8953-0D5E3FDDFAC3}" type="pres">
      <dgm:prSet presAssocID="{2A3FF775-DDCC-44F4-999A-EDD21627355B}" presName="sibTrans" presStyleLbl="sibTrans2D1" presStyleIdx="0" presStyleCnt="0"/>
      <dgm:spPr/>
    </dgm:pt>
    <dgm:pt modelId="{CCD563B0-8DFA-4F5C-BA41-D8E92D05EF32}" type="pres">
      <dgm:prSet presAssocID="{FB66D256-B2B7-4692-8BB0-E888FA9565EE}" presName="compNode" presStyleCnt="0"/>
      <dgm:spPr/>
    </dgm:pt>
    <dgm:pt modelId="{216193A0-22A9-4C9B-8ABF-CD2AE5028B49}" type="pres">
      <dgm:prSet presAssocID="{FB66D256-B2B7-4692-8BB0-E888FA9565EE}" presName="pictRect" presStyleLbl="revTx" presStyleIdx="4" presStyleCnt="6">
        <dgm:presLayoutVars>
          <dgm:chMax val="0"/>
          <dgm:bulletEnabled/>
        </dgm:presLayoutVars>
      </dgm:prSet>
      <dgm:spPr/>
    </dgm:pt>
    <dgm:pt modelId="{E2A3890C-A173-465A-876B-722093A22B00}" type="pres">
      <dgm:prSet presAssocID="{FB66D256-B2B7-4692-8BB0-E888FA9565EE}" presName="textRect" presStyleLbl="revTx" presStyleIdx="5" presStyleCnt="6">
        <dgm:presLayoutVars>
          <dgm:bulletEnabled/>
        </dgm:presLayoutVars>
      </dgm:prSet>
      <dgm:spPr/>
    </dgm:pt>
  </dgm:ptLst>
  <dgm:cxnLst>
    <dgm:cxn modelId="{70A0BE26-3EF2-4807-8B28-E42DB85BFADB}" type="presOf" srcId="{D2997544-F505-49F0-8D76-088E3FF5D9A8}" destId="{CA5D3D16-A5D8-40BB-AC63-EB9D9B4D8709}" srcOrd="0" destOrd="0" presId="urn:microsoft.com/office/officeart/2024/3/layout/hArchList1"/>
    <dgm:cxn modelId="{BA63122A-7AB2-4C98-A9B9-B9A099244D7F}" type="presOf" srcId="{AF2AB6FF-8B5C-4DBE-BF04-A8B29C5E5DD7}" destId="{8C2845C7-864E-457E-AF46-43BE09EC8229}" srcOrd="0" destOrd="0" presId="urn:microsoft.com/office/officeart/2024/3/layout/hArchList1"/>
    <dgm:cxn modelId="{9FE2E02F-312B-44CB-B9C9-B45DC150C97D}" type="presOf" srcId="{7063F6DE-2D0F-4AA2-A423-0F5DAFC50846}" destId="{4B1FAE3F-542B-49EC-AA0A-D52443064BB2}" srcOrd="0" destOrd="0" presId="urn:microsoft.com/office/officeart/2024/3/layout/hArchList1"/>
    <dgm:cxn modelId="{DF9F5951-2847-47D4-BE5C-40994E76D548}" type="presOf" srcId="{E3BBE748-B4C1-43A0-9EB3-93707E0CC7E0}" destId="{1DDFDD59-7ED9-48E5-A6D7-4712933272F5}" srcOrd="0" destOrd="0" presId="urn:microsoft.com/office/officeart/2024/3/layout/hArchList1"/>
    <dgm:cxn modelId="{8A79505A-4742-4323-B75B-69EFDB4DE747}" type="presOf" srcId="{2A3FF775-DDCC-44F4-999A-EDD21627355B}" destId="{43857028-3CDE-4408-8953-0D5E3FDDFAC3}" srcOrd="0" destOrd="0" presId="urn:microsoft.com/office/officeart/2024/3/layout/hArchList1"/>
    <dgm:cxn modelId="{41A62B89-6DC0-4BF0-A45E-9E768BEF35F0}" srcId="{7063F6DE-2D0F-4AA2-A423-0F5DAFC50846}" destId="{5CABCCAC-6837-45F3-A65C-38F8CF0FBCD0}" srcOrd="1" destOrd="0" parTransId="{621C7583-185B-4B3A-80F5-FFAB25FD612E}" sibTransId="{2A3FF775-DDCC-44F4-999A-EDD21627355B}"/>
    <dgm:cxn modelId="{75E83C8A-FF3C-4613-B9FF-CD0B178AE1CA}" type="presOf" srcId="{FB66D256-B2B7-4692-8BB0-E888FA9565EE}" destId="{216193A0-22A9-4C9B-8ABF-CD2AE5028B49}" srcOrd="0" destOrd="0" presId="urn:microsoft.com/office/officeart/2024/3/layout/hArchList1"/>
    <dgm:cxn modelId="{B101B0B0-7C8B-4AD6-95AF-48A11E781EBD}" type="presOf" srcId="{519D5FF5-5E7C-493A-AF75-FF9006DFBD13}" destId="{E3CCEAE2-A4B0-41AB-BCDA-ACB1BB69734F}" srcOrd="0" destOrd="0" presId="urn:microsoft.com/office/officeart/2024/3/layout/hArchList1"/>
    <dgm:cxn modelId="{0C9DF2B4-3386-4888-B4EC-10AB1CFD97CE}" srcId="{519D5FF5-5E7C-493A-AF75-FF9006DFBD13}" destId="{E3BBE748-B4C1-43A0-9EB3-93707E0CC7E0}" srcOrd="0" destOrd="0" parTransId="{BBC4D865-5061-472D-A932-140B95C178BD}" sibTransId="{AF7DA756-4DF1-4099-A0CD-B65FA7BED349}"/>
    <dgm:cxn modelId="{EECB9CC6-896F-437E-AB8F-70D8D48F016F}" type="presOf" srcId="{47E892D2-2CAC-4AB3-9BB7-20B1147D23BE}" destId="{E2A3890C-A173-465A-876B-722093A22B00}" srcOrd="0" destOrd="0" presId="urn:microsoft.com/office/officeart/2024/3/layout/hArchList1"/>
    <dgm:cxn modelId="{119082CB-0868-4848-9F80-726A16B6987E}" srcId="{7063F6DE-2D0F-4AA2-A423-0F5DAFC50846}" destId="{FB66D256-B2B7-4692-8BB0-E888FA9565EE}" srcOrd="2" destOrd="0" parTransId="{08C600C6-4126-4E05-B327-B80AEB4BD958}" sibTransId="{74DE1D21-5EA9-4C69-85FF-38E85B49EE59}"/>
    <dgm:cxn modelId="{3310BECD-FC27-4344-9966-20021DAB0ABD}" srcId="{7063F6DE-2D0F-4AA2-A423-0F5DAFC50846}" destId="{519D5FF5-5E7C-493A-AF75-FF9006DFBD13}" srcOrd="0" destOrd="0" parTransId="{D9C03523-C724-43ED-A1C7-669416B2A272}" sibTransId="{AF2AB6FF-8B5C-4DBE-BF04-A8B29C5E5DD7}"/>
    <dgm:cxn modelId="{E3677CD7-74BC-41CD-A6E9-7E0DC3C4A02E}" type="presOf" srcId="{5CABCCAC-6837-45F3-A65C-38F8CF0FBCD0}" destId="{EFF163FB-16D9-40D6-B2FF-CA06C68E814C}" srcOrd="0" destOrd="0" presId="urn:microsoft.com/office/officeart/2024/3/layout/hArchList1"/>
    <dgm:cxn modelId="{28899CDB-FAB1-42F1-9E0D-FF70F9622F65}" srcId="{FB66D256-B2B7-4692-8BB0-E888FA9565EE}" destId="{47E892D2-2CAC-4AB3-9BB7-20B1147D23BE}" srcOrd="0" destOrd="0" parTransId="{5F2AA2AD-E91D-4D8B-9EA4-507F72ADC47E}" sibTransId="{33DB5D81-5416-4341-97C9-35E6B9619E64}"/>
    <dgm:cxn modelId="{0B29D7FB-621E-4A1C-846F-10F2B19FD1C7}" srcId="{5CABCCAC-6837-45F3-A65C-38F8CF0FBCD0}" destId="{D2997544-F505-49F0-8D76-088E3FF5D9A8}" srcOrd="0" destOrd="0" parTransId="{DF0C5534-A633-4ED5-AE81-CAAF9A87A81A}" sibTransId="{48307611-A026-4E7F-91C4-20A70C813728}"/>
    <dgm:cxn modelId="{A3BB230A-5310-4ECE-B4F7-B20EB96EEA05}" type="presParOf" srcId="{4B1FAE3F-542B-49EC-AA0A-D52443064BB2}" destId="{185F9A0E-17DA-4AF1-8866-723BC074F73F}" srcOrd="0" destOrd="0" presId="urn:microsoft.com/office/officeart/2024/3/layout/hArchList1"/>
    <dgm:cxn modelId="{78F4613D-2745-4FEC-BA3A-9840C89676A0}" type="presParOf" srcId="{185F9A0E-17DA-4AF1-8866-723BC074F73F}" destId="{E3CCEAE2-A4B0-41AB-BCDA-ACB1BB69734F}" srcOrd="0" destOrd="0" presId="urn:microsoft.com/office/officeart/2024/3/layout/hArchList1"/>
    <dgm:cxn modelId="{4B3309F8-49C5-4DCE-9B7A-5B6E6430AA16}" type="presParOf" srcId="{185F9A0E-17DA-4AF1-8866-723BC074F73F}" destId="{1DDFDD59-7ED9-48E5-A6D7-4712933272F5}" srcOrd="1" destOrd="0" presId="urn:microsoft.com/office/officeart/2024/3/layout/hArchList1"/>
    <dgm:cxn modelId="{2F518D59-D9BB-4EC3-A949-ADD20096573B}" type="presParOf" srcId="{4B1FAE3F-542B-49EC-AA0A-D52443064BB2}" destId="{8C2845C7-864E-457E-AF46-43BE09EC8229}" srcOrd="1" destOrd="0" presId="urn:microsoft.com/office/officeart/2024/3/layout/hArchList1"/>
    <dgm:cxn modelId="{1F4ADFA4-F425-4864-BD2C-19A1B9B55E52}" type="presParOf" srcId="{4B1FAE3F-542B-49EC-AA0A-D52443064BB2}" destId="{531157D3-FF32-4C9A-93AB-5D0DD038434D}" srcOrd="2" destOrd="0" presId="urn:microsoft.com/office/officeart/2024/3/layout/hArchList1"/>
    <dgm:cxn modelId="{0DA4575A-8FDC-4E5C-A599-B0361E0A2720}" type="presParOf" srcId="{531157D3-FF32-4C9A-93AB-5D0DD038434D}" destId="{EFF163FB-16D9-40D6-B2FF-CA06C68E814C}" srcOrd="0" destOrd="0" presId="urn:microsoft.com/office/officeart/2024/3/layout/hArchList1"/>
    <dgm:cxn modelId="{E65A246B-896F-4CC9-8D87-8E3EEFA82CBC}" type="presParOf" srcId="{531157D3-FF32-4C9A-93AB-5D0DD038434D}" destId="{CA5D3D16-A5D8-40BB-AC63-EB9D9B4D8709}" srcOrd="1" destOrd="0" presId="urn:microsoft.com/office/officeart/2024/3/layout/hArchList1"/>
    <dgm:cxn modelId="{3B7B3C73-DE1F-4542-828A-7415FECFB717}" type="presParOf" srcId="{4B1FAE3F-542B-49EC-AA0A-D52443064BB2}" destId="{43857028-3CDE-4408-8953-0D5E3FDDFAC3}" srcOrd="3" destOrd="0" presId="urn:microsoft.com/office/officeart/2024/3/layout/hArchList1"/>
    <dgm:cxn modelId="{58C99097-369A-4FEF-960D-E3ABEE4BF4DD}" type="presParOf" srcId="{4B1FAE3F-542B-49EC-AA0A-D52443064BB2}" destId="{CCD563B0-8DFA-4F5C-BA41-D8E92D05EF32}" srcOrd="4" destOrd="0" presId="urn:microsoft.com/office/officeart/2024/3/layout/hArchList1"/>
    <dgm:cxn modelId="{A0230D59-900B-471C-8268-059DAD6CEAFB}" type="presParOf" srcId="{CCD563B0-8DFA-4F5C-BA41-D8E92D05EF32}" destId="{216193A0-22A9-4C9B-8ABF-CD2AE5028B49}" srcOrd="0" destOrd="0" presId="urn:microsoft.com/office/officeart/2024/3/layout/hArchList1"/>
    <dgm:cxn modelId="{E00B80FF-E72B-41D0-8754-81F9FB04972C}" type="presParOf" srcId="{CCD563B0-8DFA-4F5C-BA41-D8E92D05EF32}" destId="{E2A3890C-A173-465A-876B-722093A22B00}"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CCEAE2-A4B0-41AB-BCDA-ACB1BB69734F}">
      <dsp:nvSpPr>
        <dsp:cNvPr id="0" name=""/>
        <dsp:cNvSpPr/>
      </dsp:nvSpPr>
      <dsp:spPr>
        <a:xfrm>
          <a:off x="0"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Importance of Data Structures</a:t>
          </a:r>
        </a:p>
      </dsp:txBody>
      <dsp:txXfrm>
        <a:off x="0" y="0"/>
        <a:ext cx="3486150" cy="354472"/>
      </dsp:txXfrm>
    </dsp:sp>
    <dsp:sp modelId="{1DDFDD59-7ED9-48E5-A6D7-4712933272F5}">
      <dsp:nvSpPr>
        <dsp:cNvPr id="0" name=""/>
        <dsp:cNvSpPr/>
      </dsp:nvSpPr>
      <dsp:spPr>
        <a:xfrm>
          <a:off x="0"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Understanding data structures like arrays and linked lists is crucial for efficient programming and problem-solving.</a:t>
          </a:r>
        </a:p>
      </dsp:txBody>
      <dsp:txXfrm>
        <a:off x="0" y="354472"/>
        <a:ext cx="3486150" cy="2090261"/>
      </dsp:txXfrm>
    </dsp:sp>
    <dsp:sp modelId="{EFF163FB-16D9-40D6-B2FF-CA06C68E814C}">
      <dsp:nvSpPr>
        <dsp:cNvPr id="0" name=""/>
        <dsp:cNvSpPr/>
      </dsp:nvSpPr>
      <dsp:spPr>
        <a:xfrm>
          <a:off x="3834765"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Strengths and Weaknesses</a:t>
          </a:r>
        </a:p>
      </dsp:txBody>
      <dsp:txXfrm>
        <a:off x="3834765" y="0"/>
        <a:ext cx="3486150" cy="354472"/>
      </dsp:txXfrm>
    </dsp:sp>
    <dsp:sp modelId="{CA5D3D16-A5D8-40BB-AC63-EB9D9B4D8709}">
      <dsp:nvSpPr>
        <dsp:cNvPr id="0" name=""/>
        <dsp:cNvSpPr/>
      </dsp:nvSpPr>
      <dsp:spPr>
        <a:xfrm>
          <a:off x="3834765"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Each data structure has unique strengths and weaknesses that influence their use in different scenarios.</a:t>
          </a:r>
        </a:p>
      </dsp:txBody>
      <dsp:txXfrm>
        <a:off x="3834765" y="354472"/>
        <a:ext cx="3486150" cy="2090261"/>
      </dsp:txXfrm>
    </dsp:sp>
    <dsp:sp modelId="{216193A0-22A9-4C9B-8ABF-CD2AE5028B49}">
      <dsp:nvSpPr>
        <dsp:cNvPr id="0" name=""/>
        <dsp:cNvSpPr/>
      </dsp:nvSpPr>
      <dsp:spPr>
        <a:xfrm>
          <a:off x="7669530"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Choosing the Right Structure</a:t>
          </a:r>
        </a:p>
      </dsp:txBody>
      <dsp:txXfrm>
        <a:off x="7669530" y="0"/>
        <a:ext cx="3486150" cy="354472"/>
      </dsp:txXfrm>
    </dsp:sp>
    <dsp:sp modelId="{E2A3890C-A173-465A-876B-722093A22B00}">
      <dsp:nvSpPr>
        <dsp:cNvPr id="0" name=""/>
        <dsp:cNvSpPr/>
      </dsp:nvSpPr>
      <dsp:spPr>
        <a:xfrm>
          <a:off x="7669530"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Selecting the appropriate data structure is essential for optimizing code performance and resource usage.</a:t>
          </a:r>
        </a:p>
      </dsp:txBody>
      <dsp:txXfrm>
        <a:off x="7669530" y="354472"/>
        <a:ext cx="3486150" cy="2090261"/>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88F319-F7CC-4448-BBC9-C46B49F8914F}" type="datetimeFigureOut">
              <a:rPr lang="en-IN" smtClean="0"/>
              <a:t>21-06-2025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C59FFD-F17C-4BD3-996F-4E0FB9DF9EAB}" type="slidenum">
              <a:rPr lang="en-IN" smtClean="0"/>
              <a:t>‹#›</a:t>
            </a:fld>
            <a:endParaRPr lang="en-IN"/>
          </a:p>
        </p:txBody>
      </p:sp>
    </p:spTree>
    <p:extLst>
      <p:ext uri="{BB962C8B-B14F-4D97-AF65-F5344CB8AC3E}">
        <p14:creationId xmlns:p14="http://schemas.microsoft.com/office/powerpoint/2010/main" val="1250843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We will begin with an introduction to data structures and algorithms, discussing their definitions and significance. Following that, we will dive into arrays, covering their basics, advanced concepts, examples, and use cases. Next, we will explore linked lists, their structure, operations, and applications. Finally, we'll compare arrays and linked lists to help you choose the right data structure for your needs.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1</a:t>
            </a:fld>
            <a:endParaRPr lang="en-IN"/>
          </a:p>
        </p:txBody>
      </p:sp>
    </p:spTree>
    <p:extLst>
      <p:ext uri="{BB962C8B-B14F-4D97-AF65-F5344CB8AC3E}">
        <p14:creationId xmlns:p14="http://schemas.microsoft.com/office/powerpoint/2010/main" val="579975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the differences between arrays and linked lists is essential for choosing the right data structure based on specific performance needs and application requirements.</a:t>
            </a:r>
          </a:p>
        </p:txBody>
      </p:sp>
      <p:sp>
        <p:nvSpPr>
          <p:cNvPr id="4" name="Slide Number Placeholder 3"/>
          <p:cNvSpPr>
            <a:spLocks noGrp="1"/>
          </p:cNvSpPr>
          <p:nvPr>
            <p:ph type="sldNum" sz="quarter" idx="5"/>
          </p:nvPr>
        </p:nvSpPr>
        <p:spPr/>
        <p:txBody>
          <a:bodyPr/>
          <a:lstStyle/>
          <a:p>
            <a:fld id="{C05B3360-040A-4B12-993E-9FECFD75BC88}" type="slidenum">
              <a:rPr lang="en-IN" smtClean="0"/>
              <a:t>12</a:t>
            </a:fld>
            <a:endParaRPr lang="en-IN"/>
          </a:p>
        </p:txBody>
      </p:sp>
    </p:spTree>
    <p:extLst>
      <p:ext uri="{BB962C8B-B14F-4D97-AF65-F5344CB8AC3E}">
        <p14:creationId xmlns:p14="http://schemas.microsoft.com/office/powerpoint/2010/main" val="5730895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When comparing arrays and linked lists, it's important to consider time complexity for operations. Arrays offer O(1) access time, while linked lists have O(n) access time for random elements.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13</a:t>
            </a:fld>
            <a:endParaRPr lang="en-IN"/>
          </a:p>
        </p:txBody>
      </p:sp>
    </p:spTree>
    <p:extLst>
      <p:ext uri="{BB962C8B-B14F-4D97-AF65-F5344CB8AC3E}">
        <p14:creationId xmlns:p14="http://schemas.microsoft.com/office/powerpoint/2010/main" val="343468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Arrays have fixed memory allocation, which can lead to waste if not fully utilized. Linked lists use dynamic memory allocation, allowing for more efficient use of memory space.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14</a:t>
            </a:fld>
            <a:endParaRPr lang="en-IN"/>
          </a:p>
        </p:txBody>
      </p:sp>
    </p:spTree>
    <p:extLst>
      <p:ext uri="{BB962C8B-B14F-4D97-AF65-F5344CB8AC3E}">
        <p14:creationId xmlns:p14="http://schemas.microsoft.com/office/powerpoint/2010/main" val="10710237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When deciding between arrays and linked lists, consider the specific requirements of your application. Arrays are best for fixed-size collections, while linked lists excel in scenarios with frequent insertions and deletions.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16</a:t>
            </a:fld>
            <a:endParaRPr lang="en-IN"/>
          </a:p>
        </p:txBody>
      </p:sp>
    </p:spTree>
    <p:extLst>
      <p:ext uri="{BB962C8B-B14F-4D97-AF65-F5344CB8AC3E}">
        <p14:creationId xmlns:p14="http://schemas.microsoft.com/office/powerpoint/2010/main" val="4165544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arrays and linked lists is fundamental to mastering data structures and algorithms. Each data structure has its strengths and weaknesses, making it important to choose the right one based on the problem at hand.</a:t>
            </a:r>
          </a:p>
        </p:txBody>
      </p:sp>
      <p:sp>
        <p:nvSpPr>
          <p:cNvPr id="4" name="Slide Number Placeholder 3"/>
          <p:cNvSpPr>
            <a:spLocks noGrp="1"/>
          </p:cNvSpPr>
          <p:nvPr>
            <p:ph type="sldNum" sz="quarter" idx="5"/>
          </p:nvPr>
        </p:nvSpPr>
        <p:spPr/>
        <p:txBody>
          <a:bodyPr/>
          <a:lstStyle/>
          <a:p>
            <a:fld id="{C05B3360-040A-4B12-993E-9FECFD75BC88}" type="slidenum">
              <a:rPr lang="en-IN" smtClean="0"/>
              <a:t>17</a:t>
            </a:fld>
            <a:endParaRPr lang="en-IN"/>
          </a:p>
        </p:txBody>
      </p:sp>
    </p:spTree>
    <p:extLst>
      <p:ext uri="{BB962C8B-B14F-4D97-AF65-F5344CB8AC3E}">
        <p14:creationId xmlns:p14="http://schemas.microsoft.com/office/powerpoint/2010/main" val="1517363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Linked lists are a dynamic data structure that consists of a sequence of nodes, each pointing to the next. This structure allows for efficient memory usage and flexibility in size.</a:t>
            </a:r>
          </a:p>
        </p:txBody>
      </p:sp>
      <p:sp>
        <p:nvSpPr>
          <p:cNvPr id="4" name="Slide Number Placeholder 3"/>
          <p:cNvSpPr>
            <a:spLocks noGrp="1"/>
          </p:cNvSpPr>
          <p:nvPr>
            <p:ph type="sldNum" sz="quarter" idx="5"/>
          </p:nvPr>
        </p:nvSpPr>
        <p:spPr/>
        <p:txBody>
          <a:bodyPr/>
          <a:lstStyle/>
          <a:p>
            <a:fld id="{C05B3360-040A-4B12-993E-9FECFD75BC88}" type="slidenum">
              <a:rPr lang="en-IN" smtClean="0"/>
              <a:t>2</a:t>
            </a:fld>
            <a:endParaRPr lang="en-IN"/>
          </a:p>
        </p:txBody>
      </p:sp>
    </p:spTree>
    <p:extLst>
      <p:ext uri="{BB962C8B-B14F-4D97-AF65-F5344CB8AC3E}">
        <p14:creationId xmlns:p14="http://schemas.microsoft.com/office/powerpoint/2010/main" val="723390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A linked list is a linear collection of data elements, where each element points to the next. This allows for dynamic memory allocation and easy insertion and deletion of elements.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3</a:t>
            </a:fld>
            <a:endParaRPr lang="en-IN"/>
          </a:p>
        </p:txBody>
      </p:sp>
    </p:spTree>
    <p:extLst>
      <p:ext uri="{BB962C8B-B14F-4D97-AF65-F5344CB8AC3E}">
        <p14:creationId xmlns:p14="http://schemas.microsoft.com/office/powerpoint/2010/main" val="2158392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Linked lists can be categorized into singly linked lists (one-way pointers), doubly linked lists (two-way pointers), and circular linked lists (last node points to the first), each offering different functionalities.</a:t>
            </a:r>
          </a:p>
        </p:txBody>
      </p:sp>
      <p:sp>
        <p:nvSpPr>
          <p:cNvPr id="4" name="Slide Number Placeholder 3"/>
          <p:cNvSpPr>
            <a:spLocks noGrp="1"/>
          </p:cNvSpPr>
          <p:nvPr>
            <p:ph type="sldNum" sz="quarter" idx="5"/>
          </p:nvPr>
        </p:nvSpPr>
        <p:spPr/>
        <p:txBody>
          <a:bodyPr/>
          <a:lstStyle/>
          <a:p>
            <a:fld id="{C05B3360-040A-4B12-993E-9FECFD75BC88}" type="slidenum">
              <a:rPr lang="en-IN" smtClean="0"/>
              <a:t>4</a:t>
            </a:fld>
            <a:endParaRPr lang="en-IN"/>
          </a:p>
        </p:txBody>
      </p:sp>
    </p:spTree>
    <p:extLst>
      <p:ext uri="{BB962C8B-B14F-4D97-AF65-F5344CB8AC3E}">
        <p14:creationId xmlns:p14="http://schemas.microsoft.com/office/powerpoint/2010/main" val="3416924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Linked lists support various operations such as insertion, deletion, and traversal. Each operation has different complexities and may require different approaches compared to arrays.</a:t>
            </a:r>
          </a:p>
        </p:txBody>
      </p:sp>
      <p:sp>
        <p:nvSpPr>
          <p:cNvPr id="4" name="Slide Number Placeholder 3"/>
          <p:cNvSpPr>
            <a:spLocks noGrp="1"/>
          </p:cNvSpPr>
          <p:nvPr>
            <p:ph type="sldNum" sz="quarter" idx="5"/>
          </p:nvPr>
        </p:nvSpPr>
        <p:spPr/>
        <p:txBody>
          <a:bodyPr/>
          <a:lstStyle/>
          <a:p>
            <a:fld id="{C05B3360-040A-4B12-993E-9FECFD75BC88}" type="slidenum">
              <a:rPr lang="en-IN" smtClean="0"/>
              <a:t>5</a:t>
            </a:fld>
            <a:endParaRPr lang="en-IN"/>
          </a:p>
        </p:txBody>
      </p:sp>
    </p:spTree>
    <p:extLst>
      <p:ext uri="{BB962C8B-B14F-4D97-AF65-F5344CB8AC3E}">
        <p14:creationId xmlns:p14="http://schemas.microsoft.com/office/powerpoint/2010/main" val="2536907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Linked lists are useful in scenarios that require frequent resizing or complex data manipulations. In this section, we will explore practical examples and applications.</a:t>
            </a:r>
          </a:p>
        </p:txBody>
      </p:sp>
      <p:sp>
        <p:nvSpPr>
          <p:cNvPr id="4" name="Slide Number Placeholder 3"/>
          <p:cNvSpPr>
            <a:spLocks noGrp="1"/>
          </p:cNvSpPr>
          <p:nvPr>
            <p:ph type="sldNum" sz="quarter" idx="5"/>
          </p:nvPr>
        </p:nvSpPr>
        <p:spPr/>
        <p:txBody>
          <a:bodyPr/>
          <a:lstStyle/>
          <a:p>
            <a:fld id="{C05B3360-040A-4B12-993E-9FECFD75BC88}" type="slidenum">
              <a:rPr lang="en-IN" smtClean="0"/>
              <a:t>6</a:t>
            </a:fld>
            <a:endParaRPr lang="en-IN"/>
          </a:p>
        </p:txBody>
      </p:sp>
    </p:spTree>
    <p:extLst>
      <p:ext uri="{BB962C8B-B14F-4D97-AF65-F5344CB8AC3E}">
        <p14:creationId xmlns:p14="http://schemas.microsoft.com/office/powerpoint/2010/main" val="26448201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Linked lists can be used to implement a music playlist, where each song is a node. This allows users to easily add, remove, and navigate through their playlist.
Image source: Microsoft brand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7</a:t>
            </a:fld>
            <a:endParaRPr lang="en-IN"/>
          </a:p>
        </p:txBody>
      </p:sp>
    </p:spTree>
    <p:extLst>
      <p:ext uri="{BB962C8B-B14F-4D97-AF65-F5344CB8AC3E}">
        <p14:creationId xmlns:p14="http://schemas.microsoft.com/office/powerpoint/2010/main" val="21481523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Linked lists are often used in dynamic memory management, allowing systems to keep track of free memory blocks and allocate memory efficiently.
Image source: Microsoft brand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8</a:t>
            </a:fld>
            <a:endParaRPr lang="en-IN"/>
          </a:p>
        </p:txBody>
      </p:sp>
    </p:spTree>
    <p:extLst>
      <p:ext uri="{BB962C8B-B14F-4D97-AF65-F5344CB8AC3E}">
        <p14:creationId xmlns:p14="http://schemas.microsoft.com/office/powerpoint/2010/main" val="649270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
---
Linked lists provide advantages like dynamic sizing and efficient insertion/deletion but have limitations such as slower access times compared to arrays due to non-contiguous memory storage.
Image source: Microsoft 365 content library
</a:t>
            </a:r>
          </a:p>
        </p:txBody>
      </p:sp>
      <p:sp>
        <p:nvSpPr>
          <p:cNvPr id="4" name="Slide Number Placeholder 3"/>
          <p:cNvSpPr>
            <a:spLocks noGrp="1"/>
          </p:cNvSpPr>
          <p:nvPr>
            <p:ph type="sldNum" sz="quarter" idx="5"/>
          </p:nvPr>
        </p:nvSpPr>
        <p:spPr/>
        <p:txBody>
          <a:bodyPr/>
          <a:lstStyle/>
          <a:p>
            <a:fld id="{C05B3360-040A-4B12-993E-9FECFD75BC88}" type="slidenum">
              <a:rPr lang="en-IN" smtClean="0"/>
              <a:t>9</a:t>
            </a:fld>
            <a:endParaRPr lang="en-IN"/>
          </a:p>
        </p:txBody>
      </p:sp>
    </p:spTree>
    <p:extLst>
      <p:ext uri="{BB962C8B-B14F-4D97-AF65-F5344CB8AC3E}">
        <p14:creationId xmlns:p14="http://schemas.microsoft.com/office/powerpoint/2010/main" val="1818702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905736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251018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7359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165650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31178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780777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653001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871008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610389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4022444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6/21/2025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398636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6/21/2025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8809504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hyperlink" Target="https://leetcode.com/problems/sort-list" TargetMode="External"/><Relationship Id="rId13" Type="http://schemas.openxmlformats.org/officeDocument/2006/relationships/hyperlink" Target="https://leetcode.com/problems/lru-cache" TargetMode="External"/><Relationship Id="rId3" Type="http://schemas.openxmlformats.org/officeDocument/2006/relationships/hyperlink" Target="https://leetcode.com/problems/remove-nth-node-from-end-of-list" TargetMode="External"/><Relationship Id="rId7" Type="http://schemas.openxmlformats.org/officeDocument/2006/relationships/hyperlink" Target="https://leetcode.com/problems/linked-list-cycle-ii" TargetMode="External"/><Relationship Id="rId12" Type="http://schemas.openxmlformats.org/officeDocument/2006/relationships/hyperlink" Target="https://leetcode.com/problems/design-twitter" TargetMode="External"/><Relationship Id="rId2" Type="http://schemas.openxmlformats.org/officeDocument/2006/relationships/hyperlink" Target="https://leetcode.com/problems/merge-k-sorted-lists" TargetMode="External"/><Relationship Id="rId1" Type="http://schemas.openxmlformats.org/officeDocument/2006/relationships/slideLayout" Target="../slideLayouts/slideLayout4.xml"/><Relationship Id="rId6" Type="http://schemas.openxmlformats.org/officeDocument/2006/relationships/hyperlink" Target="https://leetcode.com/problems/reverse-nodes-in-k-group" TargetMode="External"/><Relationship Id="rId11" Type="http://schemas.openxmlformats.org/officeDocument/2006/relationships/hyperlink" Target="https://leetcode.com/problems/lfu-cache" TargetMode="External"/><Relationship Id="rId5" Type="http://schemas.openxmlformats.org/officeDocument/2006/relationships/hyperlink" Target="https://leetcode.com/problems/flatten-binary-tree-to-linked-list" TargetMode="External"/><Relationship Id="rId10" Type="http://schemas.openxmlformats.org/officeDocument/2006/relationships/hyperlink" Target="https://leetcode.com/problems/reverse-linked-list-ii" TargetMode="External"/><Relationship Id="rId4" Type="http://schemas.openxmlformats.org/officeDocument/2006/relationships/hyperlink" Target="https://leetcode.com/problems/copy-list-with-random-pointer" TargetMode="External"/><Relationship Id="rId9" Type="http://schemas.openxmlformats.org/officeDocument/2006/relationships/hyperlink" Target="https://leetcode.com/problems/swap-nodes-in-pairs"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6F2E23F9-0501-547E-76C4-EB9AE84721A5}"/>
              </a:ext>
            </a:extLst>
          </p:cNvPr>
          <p:cNvSpPr>
            <a:spLocks noGrp="1"/>
          </p:cNvSpPr>
          <p:nvPr>
            <p:ph type="title"/>
          </p:nvPr>
        </p:nvSpPr>
        <p:spPr>
          <a:xfrm>
            <a:off x="6995160" y="978408"/>
            <a:ext cx="4745736" cy="1463040"/>
          </a:xfrm>
        </p:spPr>
        <p:txBody>
          <a:bodyPr vert="horz" lIns="91440" tIns="45720" rIns="91440" bIns="45720" rtlCol="0" anchor="t">
            <a:normAutofit/>
          </a:bodyPr>
          <a:lstStyle/>
          <a:p>
            <a:r>
              <a:rPr lang="en-US" b="1" kern="1200">
                <a:solidFill>
                  <a:schemeClr val="tx1"/>
                </a:solidFill>
                <a:latin typeface="+mj-lt"/>
                <a:ea typeface="+mj-ea"/>
                <a:cs typeface="+mj-cs"/>
              </a:rPr>
              <a:t>Agenda Items</a:t>
            </a:r>
          </a:p>
        </p:txBody>
      </p:sp>
      <p:pic>
        <p:nvPicPr>
          <p:cNvPr id="5" name="Content Placeholder 4" descr="3D laser pattern">
            <a:extLst>
              <a:ext uri="{FF2B5EF4-FFF2-40B4-BE49-F238E27FC236}">
                <a16:creationId xmlns:a16="http://schemas.microsoft.com/office/drawing/2014/main" id="{F1B47E9C-40E0-40F2-B4D7-87466068DA51}"/>
              </a:ext>
            </a:extLst>
          </p:cNvPr>
          <p:cNvPicPr>
            <a:picLocks noGrp="1" noChangeAspect="1"/>
          </p:cNvPicPr>
          <p:nvPr>
            <p:ph sz="half" idx="1"/>
          </p:nvPr>
        </p:nvPicPr>
        <p:blipFill>
          <a:blip r:embed="rId3"/>
          <a:srcRect l="5773" r="29089" b="1"/>
          <a:stretch>
            <a:fillRect/>
          </a:stretch>
        </p:blipFill>
        <p:spPr>
          <a:xfrm>
            <a:off x="517868" y="508090"/>
            <a:ext cx="5705856" cy="5846990"/>
          </a:xfrm>
          <a:prstGeom prst="rect">
            <a:avLst/>
          </a:prstGeom>
        </p:spPr>
      </p:pic>
      <p:sp>
        <p:nvSpPr>
          <p:cNvPr id="14" name="Freeform: Shape 13">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6407" y="508090"/>
            <a:ext cx="4660733"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C291050E-7CF5-30A9-1963-7F76ABD2980A}"/>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6995160" y="2578608"/>
            <a:ext cx="4672584" cy="3767328"/>
          </a:xfrm>
        </p:spPr>
        <p:txBody>
          <a:bodyPr vert="horz" lIns="91440" tIns="45720" rIns="91440" bIns="45720" rtlCol="0">
            <a:normAutofit/>
          </a:bodyPr>
          <a:lstStyle/>
          <a:p>
            <a:r>
              <a:rPr lang="en-US" dirty="0"/>
              <a:t>Linked In List: Basics and Advanced Concepts</a:t>
            </a:r>
          </a:p>
          <a:p>
            <a:r>
              <a:rPr lang="en-US" dirty="0"/>
              <a:t>Linked In Examples and Use Cases</a:t>
            </a:r>
          </a:p>
        </p:txBody>
      </p:sp>
    </p:spTree>
    <p:extLst>
      <p:ext uri="{BB962C8B-B14F-4D97-AF65-F5344CB8AC3E}">
        <p14:creationId xmlns:p14="http://schemas.microsoft.com/office/powerpoint/2010/main" val="14507040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C6705-4148-4B7B-C15B-AF2F68C25C44}"/>
              </a:ext>
            </a:extLst>
          </p:cNvPr>
          <p:cNvSpPr>
            <a:spLocks noGrp="1"/>
          </p:cNvSpPr>
          <p:nvPr>
            <p:ph type="title"/>
          </p:nvPr>
        </p:nvSpPr>
        <p:spPr>
          <a:xfrm>
            <a:off x="521208" y="978408"/>
            <a:ext cx="11155680" cy="831731"/>
          </a:xfrm>
        </p:spPr>
        <p:txBody>
          <a:bodyPr/>
          <a:lstStyle/>
          <a:p>
            <a:r>
              <a:rPr lang="en-IN" dirty="0"/>
              <a:t>Example walkthrough</a:t>
            </a:r>
          </a:p>
        </p:txBody>
      </p:sp>
      <p:sp>
        <p:nvSpPr>
          <p:cNvPr id="5" name="Rectangle 1">
            <a:extLst>
              <a:ext uri="{FF2B5EF4-FFF2-40B4-BE49-F238E27FC236}">
                <a16:creationId xmlns:a16="http://schemas.microsoft.com/office/drawing/2014/main" id="{2E1321E7-D0A7-677F-1DAC-613AFDBC8A31}"/>
              </a:ext>
            </a:extLst>
          </p:cNvPr>
          <p:cNvSpPr>
            <a:spLocks noGrp="1" noChangeArrowheads="1"/>
          </p:cNvSpPr>
          <p:nvPr>
            <p:ph sz="half" idx="1"/>
          </p:nvPr>
        </p:nvSpPr>
        <p:spPr bwMode="auto">
          <a:xfrm>
            <a:off x="518160" y="1925555"/>
            <a:ext cx="11155680" cy="3231654"/>
          </a:xfrm>
          <a:prstGeom prst="rect">
            <a:avLst/>
          </a:prstGeom>
          <a:solidFill>
            <a:srgbClr val="0A0E0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1"/>
                </a:solidFill>
                <a:effectLst/>
                <a:latin typeface="Nunito" panose="020F0502020204030204" pitchFamily="2" charset="0"/>
              </a:rPr>
              <a:t>Problem Statement: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Given an unsorted linked list containing n nodes, the task is to remove duplicate nodes while preserving the original order.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1"/>
              </a:solidFill>
              <a:effectLst/>
              <a:latin typeface="Nunito" panose="020F05020202040302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bg1"/>
                </a:solidFill>
                <a:effectLst/>
                <a:latin typeface="Nunito" panose="020F0502020204030204" pitchFamily="2" charset="0"/>
              </a:rPr>
              <a:t>Examples: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1"/>
              </a:solidFill>
              <a:effectLst/>
              <a:latin typeface="Nunito" panose="020F05020202040302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Input: 12 -&gt; 11 -&gt; 12 -&gt; 21 -&gt; 41 -&gt; 43 -&gt; 21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Output: 12 -&gt; 11 -&gt; 21 -&gt; 41 -&gt; 43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Explanation: The second occurrence of 12 (the one after 11) and the second occurrence of 21 (the one at the end) are removed, resulting in a linked list that maintains the order of their first appearances.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bg1"/>
              </a:solidFill>
              <a:effectLst/>
              <a:latin typeface="Nunito" panose="020F0502020204030204"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Input: 1 -&gt; 2 -&gt; 3 -&gt; 2 -&gt;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Output: 1 -&gt; 2 -&gt; 3 -&gt;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Nunito" panose="020F0502020204030204" pitchFamily="2" charset="0"/>
              </a:rPr>
              <a:t>Explanation: Similarly, the second occurrence of 2 is removed, ensuring that each number appears only once while maintaining the order of their first appearances.</a:t>
            </a:r>
            <a:br>
              <a:rPr kumimoji="0" lang="en-US" altLang="en-US" sz="1400" b="0" i="0" u="none" strike="noStrike" cap="none" normalizeH="0" baseline="0" dirty="0">
                <a:ln>
                  <a:noFill/>
                </a:ln>
                <a:solidFill>
                  <a:schemeClr val="bg1"/>
                </a:solidFill>
                <a:effectLst/>
                <a:latin typeface="Nunito" panose="020F0502020204030204" pitchFamily="2" charset="0"/>
              </a:rPr>
            </a:br>
            <a:endParaRPr kumimoji="0" lang="en-US" altLang="en-US" sz="800" b="0" i="0" u="none" strike="noStrike" cap="none" normalizeH="0" baseline="0" dirty="0">
              <a:ln>
                <a:noFill/>
              </a:ln>
              <a:solidFill>
                <a:schemeClr val="bg1"/>
              </a:solidFill>
              <a:effectLst/>
            </a:endParaRPr>
          </a:p>
        </p:txBody>
      </p:sp>
    </p:spTree>
    <p:extLst>
      <p:ext uri="{BB962C8B-B14F-4D97-AF65-F5344CB8AC3E}">
        <p14:creationId xmlns:p14="http://schemas.microsoft.com/office/powerpoint/2010/main" val="3113650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481BA-769D-D326-0DA6-A160FF65CE3C}"/>
              </a:ext>
            </a:extLst>
          </p:cNvPr>
          <p:cNvSpPr>
            <a:spLocks noGrp="1"/>
          </p:cNvSpPr>
          <p:nvPr>
            <p:ph type="title"/>
          </p:nvPr>
        </p:nvSpPr>
        <p:spPr/>
        <p:txBody>
          <a:bodyPr/>
          <a:lstStyle/>
          <a:p>
            <a:r>
              <a:rPr lang="en-IN" dirty="0"/>
              <a:t>Do it yourself – Practice problems</a:t>
            </a:r>
          </a:p>
        </p:txBody>
      </p:sp>
      <p:graphicFrame>
        <p:nvGraphicFramePr>
          <p:cNvPr id="5" name="Content Placeholder 4">
            <a:extLst>
              <a:ext uri="{FF2B5EF4-FFF2-40B4-BE49-F238E27FC236}">
                <a16:creationId xmlns:a16="http://schemas.microsoft.com/office/drawing/2014/main" id="{468CF7B3-CFE6-F475-510E-142634979020}"/>
              </a:ext>
            </a:extLst>
          </p:cNvPr>
          <p:cNvGraphicFramePr>
            <a:graphicFrameLocks noGrp="1"/>
          </p:cNvGraphicFramePr>
          <p:nvPr>
            <p:ph sz="half" idx="1"/>
            <p:extLst>
              <p:ext uri="{D42A27DB-BD31-4B8C-83A1-F6EECF244321}">
                <p14:modId xmlns:p14="http://schemas.microsoft.com/office/powerpoint/2010/main" val="1076275279"/>
              </p:ext>
            </p:extLst>
          </p:nvPr>
        </p:nvGraphicFramePr>
        <p:xfrm>
          <a:off x="562942" y="1883288"/>
          <a:ext cx="11066116" cy="4363034"/>
        </p:xfrm>
        <a:graphic>
          <a:graphicData uri="http://schemas.openxmlformats.org/drawingml/2006/table">
            <a:tbl>
              <a:tblPr firstRow="1">
                <a:tableStyleId>{21E4AEA4-8DFA-4A89-87EB-49C32662AFE0}</a:tableStyleId>
              </a:tblPr>
              <a:tblGrid>
                <a:gridCol w="5533058">
                  <a:extLst>
                    <a:ext uri="{9D8B030D-6E8A-4147-A177-3AD203B41FA5}">
                      <a16:colId xmlns:a16="http://schemas.microsoft.com/office/drawing/2014/main" val="2886152193"/>
                    </a:ext>
                  </a:extLst>
                </a:gridCol>
                <a:gridCol w="5533058">
                  <a:extLst>
                    <a:ext uri="{9D8B030D-6E8A-4147-A177-3AD203B41FA5}">
                      <a16:colId xmlns:a16="http://schemas.microsoft.com/office/drawing/2014/main" val="3740383502"/>
                    </a:ext>
                  </a:extLst>
                </a:gridCol>
              </a:tblGrid>
              <a:tr h="357907">
                <a:tc>
                  <a:txBody>
                    <a:bodyPr/>
                    <a:lstStyle/>
                    <a:p>
                      <a:pPr algn="ctr" fontAlgn="b"/>
                      <a:r>
                        <a:rPr lang="en-IN" sz="1400" b="1" u="none" strike="noStrike" dirty="0">
                          <a:solidFill>
                            <a:schemeClr val="tx1"/>
                          </a:solidFill>
                          <a:effectLst/>
                        </a:rPr>
                        <a:t>Problem</a:t>
                      </a:r>
                      <a:endParaRPr lang="en-IN" sz="1400" b="1" i="0" u="none" strike="noStrike" dirty="0">
                        <a:solidFill>
                          <a:schemeClr val="tx1"/>
                        </a:solidFill>
                        <a:effectLst/>
                        <a:latin typeface="Aptos" panose="020B0004020202020204" pitchFamily="34" charset="0"/>
                      </a:endParaRPr>
                    </a:p>
                  </a:txBody>
                  <a:tcPr marL="6653" marR="6653" marT="6653" marB="0" anchor="b"/>
                </a:tc>
                <a:tc>
                  <a:txBody>
                    <a:bodyPr/>
                    <a:lstStyle/>
                    <a:p>
                      <a:pPr algn="ctr" fontAlgn="b"/>
                      <a:r>
                        <a:rPr lang="en-IN" sz="1400" b="1" u="none" strike="noStrike" dirty="0">
                          <a:solidFill>
                            <a:schemeClr val="tx1"/>
                          </a:solidFill>
                          <a:effectLst/>
                        </a:rPr>
                        <a:t>Complexity</a:t>
                      </a:r>
                      <a:endParaRPr lang="en-IN" sz="1400" b="1" i="0" u="none" strike="noStrike" dirty="0">
                        <a:solidFill>
                          <a:schemeClr val="tx1"/>
                        </a:solidFill>
                        <a:effectLst/>
                        <a:latin typeface="Aptos" panose="020B0004020202020204" pitchFamily="34" charset="0"/>
                      </a:endParaRPr>
                    </a:p>
                  </a:txBody>
                  <a:tcPr marL="6653" marR="6653" marT="6653" marB="0" anchor="b"/>
                </a:tc>
                <a:extLst>
                  <a:ext uri="{0D108BD9-81ED-4DB2-BD59-A6C34878D82A}">
                    <a16:rowId xmlns:a16="http://schemas.microsoft.com/office/drawing/2014/main" val="1249587642"/>
                  </a:ext>
                </a:extLst>
              </a:tr>
              <a:tr h="306062">
                <a:tc>
                  <a:txBody>
                    <a:bodyPr/>
                    <a:lstStyle/>
                    <a:p>
                      <a:pPr algn="l" fontAlgn="b"/>
                      <a:r>
                        <a:rPr lang="en-IN" sz="1400" b="0" i="0" u="sng" strike="noStrike" dirty="0">
                          <a:solidFill>
                            <a:srgbClr val="467886"/>
                          </a:solidFill>
                          <a:effectLst/>
                          <a:latin typeface="Aptos" panose="020B0004020202020204" pitchFamily="34" charset="0"/>
                          <a:hlinkClick r:id="rId2"/>
                        </a:rPr>
                        <a:t>https://leetcode.com/problems/merge-k-sorted-lists</a:t>
                      </a:r>
                      <a:endParaRPr lang="en-IN" sz="1400" b="0" i="0" u="sng" strike="noStrike" dirty="0">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Hard</a:t>
                      </a:r>
                    </a:p>
                  </a:txBody>
                  <a:tcPr marL="7620" marR="7620" marT="7620" marB="0" anchor="b"/>
                </a:tc>
                <a:extLst>
                  <a:ext uri="{0D108BD9-81ED-4DB2-BD59-A6C34878D82A}">
                    <a16:rowId xmlns:a16="http://schemas.microsoft.com/office/drawing/2014/main" val="3339822715"/>
                  </a:ext>
                </a:extLst>
              </a:tr>
              <a:tr h="242603">
                <a:tc>
                  <a:txBody>
                    <a:bodyPr/>
                    <a:lstStyle/>
                    <a:p>
                      <a:pPr algn="l" fontAlgn="b"/>
                      <a:r>
                        <a:rPr lang="en-IN" sz="1400" b="0" i="0" u="sng" strike="noStrike">
                          <a:solidFill>
                            <a:srgbClr val="467886"/>
                          </a:solidFill>
                          <a:effectLst/>
                          <a:latin typeface="Aptos" panose="020B0004020202020204" pitchFamily="34" charset="0"/>
                          <a:hlinkClick r:id="rId3"/>
                        </a:rPr>
                        <a:t>https://leetcode.com/problems/remove-nth-node-from-end-of-list</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3323357737"/>
                  </a:ext>
                </a:extLst>
              </a:tr>
              <a:tr h="357907">
                <a:tc>
                  <a:txBody>
                    <a:bodyPr/>
                    <a:lstStyle/>
                    <a:p>
                      <a:pPr algn="l" fontAlgn="b"/>
                      <a:r>
                        <a:rPr lang="en-IN" sz="1400" b="0" i="0" u="sng" strike="noStrike">
                          <a:solidFill>
                            <a:srgbClr val="467886"/>
                          </a:solidFill>
                          <a:effectLst/>
                          <a:latin typeface="Aptos" panose="020B0004020202020204" pitchFamily="34" charset="0"/>
                          <a:hlinkClick r:id="rId4"/>
                        </a:rPr>
                        <a:t>https://leetcode.com/problems/copy-list-with-random-pointer</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4257099426"/>
                  </a:ext>
                </a:extLst>
              </a:tr>
              <a:tr h="357907">
                <a:tc>
                  <a:txBody>
                    <a:bodyPr/>
                    <a:lstStyle/>
                    <a:p>
                      <a:pPr algn="l" fontAlgn="b"/>
                      <a:r>
                        <a:rPr lang="en-IN" sz="1400" b="0" i="0" u="sng" strike="noStrike">
                          <a:solidFill>
                            <a:srgbClr val="467886"/>
                          </a:solidFill>
                          <a:effectLst/>
                          <a:latin typeface="Aptos" panose="020B0004020202020204" pitchFamily="34" charset="0"/>
                          <a:hlinkClick r:id="rId5"/>
                        </a:rPr>
                        <a:t>https://leetcode.com/problems/flatten-binary-tree-to-linked-list</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3847820577"/>
                  </a:ext>
                </a:extLst>
              </a:tr>
              <a:tr h="357907">
                <a:tc>
                  <a:txBody>
                    <a:bodyPr/>
                    <a:lstStyle/>
                    <a:p>
                      <a:pPr algn="l" fontAlgn="b"/>
                      <a:r>
                        <a:rPr lang="en-IN" sz="1400" b="0" i="0" u="sng" strike="noStrike">
                          <a:solidFill>
                            <a:srgbClr val="467886"/>
                          </a:solidFill>
                          <a:effectLst/>
                          <a:latin typeface="Aptos" panose="020B0004020202020204" pitchFamily="34" charset="0"/>
                          <a:hlinkClick r:id="rId6"/>
                        </a:rPr>
                        <a:t>https://leetcode.com/problems/reverse-nodes-in-k-group</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Hard</a:t>
                      </a:r>
                    </a:p>
                  </a:txBody>
                  <a:tcPr marL="7620" marR="7620" marT="7620" marB="0" anchor="b"/>
                </a:tc>
                <a:extLst>
                  <a:ext uri="{0D108BD9-81ED-4DB2-BD59-A6C34878D82A}">
                    <a16:rowId xmlns:a16="http://schemas.microsoft.com/office/drawing/2014/main" val="2123637453"/>
                  </a:ext>
                </a:extLst>
              </a:tr>
              <a:tr h="350603">
                <a:tc>
                  <a:txBody>
                    <a:bodyPr/>
                    <a:lstStyle/>
                    <a:p>
                      <a:pPr algn="l" fontAlgn="b"/>
                      <a:r>
                        <a:rPr lang="en-IN" sz="1400" b="0" i="0" u="sng" strike="noStrike">
                          <a:solidFill>
                            <a:srgbClr val="467886"/>
                          </a:solidFill>
                          <a:effectLst/>
                          <a:latin typeface="Aptos" panose="020B0004020202020204" pitchFamily="34" charset="0"/>
                          <a:hlinkClick r:id="rId7"/>
                        </a:rPr>
                        <a:t>https://leetcode.com/problems/linked-list-cycle-ii</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3230876769"/>
                  </a:ext>
                </a:extLst>
              </a:tr>
              <a:tr h="242603">
                <a:tc>
                  <a:txBody>
                    <a:bodyPr/>
                    <a:lstStyle/>
                    <a:p>
                      <a:pPr algn="l" fontAlgn="b"/>
                      <a:r>
                        <a:rPr lang="en-IN" sz="1400" b="0" i="0" u="sng" strike="noStrike">
                          <a:solidFill>
                            <a:srgbClr val="467886"/>
                          </a:solidFill>
                          <a:effectLst/>
                          <a:latin typeface="Aptos" panose="020B0004020202020204" pitchFamily="34" charset="0"/>
                          <a:hlinkClick r:id="rId8"/>
                        </a:rPr>
                        <a:t>https://leetcode.com/problems/sort-list</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3174469387"/>
                  </a:ext>
                </a:extLst>
              </a:tr>
              <a:tr h="357907">
                <a:tc>
                  <a:txBody>
                    <a:bodyPr/>
                    <a:lstStyle/>
                    <a:p>
                      <a:pPr algn="l" fontAlgn="b"/>
                      <a:r>
                        <a:rPr lang="en-IN" sz="1400" b="0" i="0" u="sng" strike="noStrike">
                          <a:solidFill>
                            <a:srgbClr val="467886"/>
                          </a:solidFill>
                          <a:effectLst/>
                          <a:latin typeface="Aptos" panose="020B0004020202020204" pitchFamily="34" charset="0"/>
                          <a:hlinkClick r:id="rId9"/>
                        </a:rPr>
                        <a:t>https://leetcode.com/problems/swap-nodes-in-pairs</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1623329167"/>
                  </a:ext>
                </a:extLst>
              </a:tr>
              <a:tr h="357907">
                <a:tc>
                  <a:txBody>
                    <a:bodyPr/>
                    <a:lstStyle/>
                    <a:p>
                      <a:pPr algn="l" fontAlgn="b"/>
                      <a:r>
                        <a:rPr lang="en-IN" sz="1400" b="0" i="0" u="sng" strike="noStrike">
                          <a:solidFill>
                            <a:srgbClr val="467886"/>
                          </a:solidFill>
                          <a:effectLst/>
                          <a:latin typeface="Aptos" panose="020B0004020202020204" pitchFamily="34" charset="0"/>
                          <a:hlinkClick r:id="rId10"/>
                        </a:rPr>
                        <a:t>https://leetcode.com/problems/reverse-linked-list-ii</a:t>
                      </a:r>
                      <a:endParaRPr lang="en-IN" sz="1400" b="0" i="0" u="sng" strike="noStrike">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dirty="0">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3502766361"/>
                  </a:ext>
                </a:extLst>
              </a:tr>
              <a:tr h="357907">
                <a:tc>
                  <a:txBody>
                    <a:bodyPr/>
                    <a:lstStyle/>
                    <a:p>
                      <a:pPr algn="l" fontAlgn="b"/>
                      <a:r>
                        <a:rPr lang="en-IN" sz="1400" b="0" i="0" u="sng" strike="noStrike" dirty="0">
                          <a:solidFill>
                            <a:srgbClr val="467886"/>
                          </a:solidFill>
                          <a:effectLst/>
                          <a:latin typeface="Aptos" panose="020B0004020202020204" pitchFamily="34" charset="0"/>
                          <a:hlinkClick r:id="rId11"/>
                        </a:rPr>
                        <a:t>https://leetcode.com/problems/lfu-cache</a:t>
                      </a:r>
                      <a:endParaRPr lang="en-IN" sz="1400" b="0" i="0" u="sng" strike="noStrike" dirty="0">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dirty="0">
                          <a:solidFill>
                            <a:srgbClr val="000000"/>
                          </a:solidFill>
                          <a:effectLst/>
                          <a:latin typeface="Aptos" panose="020B0004020202020204" pitchFamily="34" charset="0"/>
                        </a:rPr>
                        <a:t>Hard</a:t>
                      </a:r>
                    </a:p>
                  </a:txBody>
                  <a:tcPr marL="7620" marR="7620" marT="7620" marB="0" anchor="b"/>
                </a:tc>
                <a:extLst>
                  <a:ext uri="{0D108BD9-81ED-4DB2-BD59-A6C34878D82A}">
                    <a16:rowId xmlns:a16="http://schemas.microsoft.com/office/drawing/2014/main" val="2428466138"/>
                  </a:ext>
                </a:extLst>
              </a:tr>
              <a:tr h="357907">
                <a:tc>
                  <a:txBody>
                    <a:bodyPr/>
                    <a:lstStyle/>
                    <a:p>
                      <a:pPr algn="l" fontAlgn="b"/>
                      <a:r>
                        <a:rPr lang="en-IN" sz="1400" b="0" i="0" u="sng" strike="noStrike" dirty="0">
                          <a:solidFill>
                            <a:srgbClr val="467886"/>
                          </a:solidFill>
                          <a:effectLst/>
                          <a:latin typeface="Aptos" panose="020B0004020202020204" pitchFamily="34" charset="0"/>
                          <a:hlinkClick r:id="rId12"/>
                        </a:rPr>
                        <a:t>https://leetcode.com/problems/design-twitter</a:t>
                      </a:r>
                      <a:endParaRPr lang="en-IN" sz="1400" b="0" i="0" u="sng" strike="noStrike" dirty="0">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dirty="0">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4206292705"/>
                  </a:ext>
                </a:extLst>
              </a:tr>
              <a:tr h="357907">
                <a:tc>
                  <a:txBody>
                    <a:bodyPr/>
                    <a:lstStyle/>
                    <a:p>
                      <a:pPr algn="l" fontAlgn="b"/>
                      <a:r>
                        <a:rPr lang="en-IN" sz="1400" b="0" i="0" u="sng" strike="noStrike" dirty="0">
                          <a:solidFill>
                            <a:srgbClr val="467886"/>
                          </a:solidFill>
                          <a:effectLst/>
                          <a:latin typeface="Aptos" panose="020B0004020202020204" pitchFamily="34" charset="0"/>
                          <a:hlinkClick r:id="rId13"/>
                        </a:rPr>
                        <a:t>https://leetcode.com/problems/lru-cache</a:t>
                      </a:r>
                      <a:endParaRPr lang="en-IN" sz="1400" b="0" i="0" u="sng" strike="noStrike" dirty="0">
                        <a:solidFill>
                          <a:srgbClr val="467886"/>
                        </a:solidFill>
                        <a:effectLst/>
                        <a:latin typeface="Aptos" panose="020B0004020202020204" pitchFamily="34" charset="0"/>
                      </a:endParaRPr>
                    </a:p>
                  </a:txBody>
                  <a:tcPr marL="7620" marR="7620" marT="7620" marB="0" anchor="b"/>
                </a:tc>
                <a:tc>
                  <a:txBody>
                    <a:bodyPr/>
                    <a:lstStyle/>
                    <a:p>
                      <a:pPr algn="l" fontAlgn="b"/>
                      <a:r>
                        <a:rPr lang="en-IN" sz="1400" b="1" i="0" u="none" strike="noStrike" dirty="0">
                          <a:solidFill>
                            <a:srgbClr val="000000"/>
                          </a:solidFill>
                          <a:effectLst/>
                          <a:latin typeface="Aptos" panose="020B0004020202020204" pitchFamily="34" charset="0"/>
                        </a:rPr>
                        <a:t>Medium</a:t>
                      </a:r>
                    </a:p>
                  </a:txBody>
                  <a:tcPr marL="7620" marR="7620" marT="7620" marB="0" anchor="b"/>
                </a:tc>
                <a:extLst>
                  <a:ext uri="{0D108BD9-81ED-4DB2-BD59-A6C34878D82A}">
                    <a16:rowId xmlns:a16="http://schemas.microsoft.com/office/drawing/2014/main" val="2064274072"/>
                  </a:ext>
                </a:extLst>
              </a:tr>
            </a:tbl>
          </a:graphicData>
        </a:graphic>
      </p:graphicFrame>
    </p:spTree>
    <p:extLst>
      <p:ext uri="{BB962C8B-B14F-4D97-AF65-F5344CB8AC3E}">
        <p14:creationId xmlns:p14="http://schemas.microsoft.com/office/powerpoint/2010/main" val="28130359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47631438-7322-D93E-E5D4-3ECD4090A5C8}"/>
              </a:ext>
            </a:extLst>
          </p:cNvPr>
          <p:cNvSpPr>
            <a:spLocks noGrp="1"/>
          </p:cNvSpPr>
          <p:nvPr>
            <p:ph type="ctrTitle"/>
          </p:nvPr>
        </p:nvSpPr>
        <p:spPr>
          <a:xfrm>
            <a:off x="521208" y="1211766"/>
            <a:ext cx="7237052" cy="4727988"/>
          </a:xfrm>
        </p:spPr>
        <p:txBody>
          <a:bodyPr anchor="b">
            <a:normAutofit/>
          </a:bodyPr>
          <a:lstStyle/>
          <a:p>
            <a:r>
              <a:rPr lang="en-IN" sz="7400"/>
              <a:t>Comparing Arrays and Linked Lists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09136434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EC1359A8-811B-9EC8-6B69-EFFADAAF17F1}"/>
              </a:ext>
            </a:extLst>
          </p:cNvPr>
          <p:cNvSpPr>
            <a:spLocks noGrp="1"/>
          </p:cNvSpPr>
          <p:nvPr>
            <p:ph type="title"/>
          </p:nvPr>
        </p:nvSpPr>
        <p:spPr>
          <a:xfrm>
            <a:off x="6995160" y="978408"/>
            <a:ext cx="4745736" cy="1463040"/>
          </a:xfrm>
        </p:spPr>
        <p:txBody>
          <a:bodyPr vert="horz" lIns="91440" tIns="45720" rIns="91440" bIns="45720" rtlCol="0" anchor="t">
            <a:normAutofit/>
          </a:bodyPr>
          <a:lstStyle/>
          <a:p>
            <a:pPr>
              <a:lnSpc>
                <a:spcPct val="90000"/>
              </a:lnSpc>
            </a:pPr>
            <a:r>
              <a:rPr lang="en-US" sz="3100" b="1" kern="1200">
                <a:solidFill>
                  <a:schemeClr val="tx1"/>
                </a:solidFill>
                <a:latin typeface="+mj-lt"/>
                <a:ea typeface="+mj-ea"/>
                <a:cs typeface="+mj-cs"/>
              </a:rPr>
              <a:t>Performance Comparison (Time Complexity)</a:t>
            </a:r>
          </a:p>
        </p:txBody>
      </p:sp>
      <p:pic>
        <p:nvPicPr>
          <p:cNvPr id="5" name="Content Placeholder 4" descr="Red Communication bubbles with copy space are connected each other with black arrows. This image shows the social media, and online communication between people.">
            <a:extLst>
              <a:ext uri="{FF2B5EF4-FFF2-40B4-BE49-F238E27FC236}">
                <a16:creationId xmlns:a16="http://schemas.microsoft.com/office/drawing/2014/main" id="{E8E557D2-11AA-425F-BE66-FA1D75577F89}"/>
              </a:ext>
            </a:extLst>
          </p:cNvPr>
          <p:cNvPicPr>
            <a:picLocks noGrp="1" noChangeAspect="1"/>
          </p:cNvPicPr>
          <p:nvPr>
            <p:ph sz="half" idx="1"/>
          </p:nvPr>
        </p:nvPicPr>
        <p:blipFill>
          <a:blip r:embed="rId3"/>
          <a:srcRect l="10481" r="24381" b="1"/>
          <a:stretch>
            <a:fillRect/>
          </a:stretch>
        </p:blipFill>
        <p:spPr>
          <a:xfrm>
            <a:off x="517868" y="508090"/>
            <a:ext cx="5705856" cy="5846990"/>
          </a:xfrm>
          <a:prstGeom prst="rect">
            <a:avLst/>
          </a:prstGeom>
        </p:spPr>
      </p:pic>
      <p:sp>
        <p:nvSpPr>
          <p:cNvPr id="14" name="Freeform: Shape 13">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6407" y="508090"/>
            <a:ext cx="4660733"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D57735EC-A808-96F1-BB65-47AD2E30276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5160" y="2578608"/>
            <a:ext cx="4672584" cy="3767328"/>
          </a:xfrm>
        </p:spPr>
        <p:txBody>
          <a:bodyPr>
            <a:normAutofit/>
          </a:bodyPr>
          <a:lstStyle/>
          <a:p>
            <a:pPr marL="0" indent="0">
              <a:spcBef>
                <a:spcPts val="2500"/>
              </a:spcBef>
              <a:buNone/>
            </a:pPr>
            <a:r>
              <a:rPr lang="en-US" sz="1400" b="1"/>
              <a:t>Array Access Time</a:t>
            </a:r>
          </a:p>
          <a:p>
            <a:pPr marL="0" lvl="1" indent="0">
              <a:buNone/>
            </a:pPr>
            <a:r>
              <a:rPr lang="en-US" sz="1400"/>
              <a:t>Arrays provide O(1) access time, allowing for immediate retrieval of elements by index.</a:t>
            </a:r>
          </a:p>
          <a:p>
            <a:pPr marL="0" indent="0">
              <a:spcBef>
                <a:spcPts val="2500"/>
              </a:spcBef>
              <a:buNone/>
            </a:pPr>
            <a:r>
              <a:rPr lang="en-US" sz="1400" b="1"/>
              <a:t>Linked List Access Time</a:t>
            </a:r>
          </a:p>
          <a:p>
            <a:pPr marL="0" lvl="1" indent="0">
              <a:buNone/>
            </a:pPr>
            <a:r>
              <a:rPr lang="en-US" sz="1400"/>
              <a:t>Linked lists have O(n) access time for random elements, requiring traversal for access.</a:t>
            </a:r>
            <a:endParaRPr lang="en-IN" sz="1400"/>
          </a:p>
        </p:txBody>
      </p:sp>
    </p:spTree>
    <p:extLst>
      <p:ext uri="{BB962C8B-B14F-4D97-AF65-F5344CB8AC3E}">
        <p14:creationId xmlns:p14="http://schemas.microsoft.com/office/powerpoint/2010/main" val="42583074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ED35929C-F692-6EC5-DBD0-654D02344099}"/>
              </a:ext>
            </a:extLst>
          </p:cNvPr>
          <p:cNvSpPr>
            <a:spLocks noGrp="1"/>
          </p:cNvSpPr>
          <p:nvPr>
            <p:ph type="title"/>
          </p:nvPr>
        </p:nvSpPr>
        <p:spPr>
          <a:xfrm>
            <a:off x="521208" y="978408"/>
            <a:ext cx="4754880" cy="1463040"/>
          </a:xfrm>
        </p:spPr>
        <p:txBody>
          <a:bodyPr vert="horz" lIns="91440" tIns="45720" rIns="91440" bIns="45720" rtlCol="0" anchor="t">
            <a:normAutofit/>
          </a:bodyPr>
          <a:lstStyle/>
          <a:p>
            <a:r>
              <a:rPr lang="en-US" b="1" kern="1200">
                <a:solidFill>
                  <a:schemeClr val="tx1"/>
                </a:solidFill>
                <a:latin typeface="+mj-lt"/>
                <a:ea typeface="+mj-ea"/>
                <a:cs typeface="+mj-cs"/>
              </a:rPr>
              <a:t>Memory Usage and Allocation</a:t>
            </a:r>
          </a:p>
        </p:txBody>
      </p:sp>
      <p:sp>
        <p:nvSpPr>
          <p:cNvPr id="14" name="Rectangle 13">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67296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94EB6A61-923B-600B-03DD-B6DD3F0FD47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4672584" cy="3767328"/>
          </a:xfrm>
        </p:spPr>
        <p:txBody>
          <a:bodyPr>
            <a:normAutofit/>
          </a:bodyPr>
          <a:lstStyle/>
          <a:p>
            <a:pPr marL="0" indent="0">
              <a:spcBef>
                <a:spcPts val="2500"/>
              </a:spcBef>
              <a:buNone/>
            </a:pPr>
            <a:r>
              <a:rPr lang="en-US" sz="1400" b="1"/>
              <a:t>Fixed Memory Allocation</a:t>
            </a:r>
          </a:p>
          <a:p>
            <a:pPr marL="0" lvl="1" indent="0">
              <a:buNone/>
            </a:pPr>
            <a:r>
              <a:rPr lang="en-US" sz="1400"/>
              <a:t>Arrays allocate a fixed amount of memory, which can result in unused space leading to inefficient memory usage.</a:t>
            </a:r>
          </a:p>
          <a:p>
            <a:pPr marL="0" indent="0">
              <a:spcBef>
                <a:spcPts val="2500"/>
              </a:spcBef>
              <a:buNone/>
            </a:pPr>
            <a:r>
              <a:rPr lang="en-US" sz="1400" b="1"/>
              <a:t>Dynamic Memory Allocation</a:t>
            </a:r>
          </a:p>
          <a:p>
            <a:pPr marL="0" lvl="1" indent="0">
              <a:buNone/>
            </a:pPr>
            <a:r>
              <a:rPr lang="en-US" sz="1400"/>
              <a:t>Linked lists utilize dynamic memory allocation, allowing memory to be allocated as needed and improving efficiency.</a:t>
            </a:r>
            <a:endParaRPr lang="en-IN" sz="1400"/>
          </a:p>
        </p:txBody>
      </p:sp>
      <p:pic>
        <p:nvPicPr>
          <p:cNvPr id="5" name="Content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99729CA7-705B-425D-9DDC-292950A4926B}"/>
              </a:ext>
            </a:extLst>
          </p:cNvPr>
          <p:cNvPicPr>
            <a:picLocks noGrp="1" noChangeAspect="1"/>
          </p:cNvPicPr>
          <p:nvPr>
            <p:ph sz="half" idx="1"/>
          </p:nvPr>
        </p:nvPicPr>
        <p:blipFill>
          <a:blip r:embed="rId3"/>
          <a:srcRect l="21277" r="13540" b="1"/>
          <a:stretch>
            <a:fillRect/>
          </a:stretch>
        </p:blipFill>
        <p:spPr>
          <a:xfrm>
            <a:off x="5958018" y="508090"/>
            <a:ext cx="5709726" cy="5846989"/>
          </a:xfrm>
          <a:prstGeom prst="rect">
            <a:avLst/>
          </a:prstGeom>
        </p:spPr>
      </p:pic>
    </p:spTree>
    <p:extLst>
      <p:ext uri="{BB962C8B-B14F-4D97-AF65-F5344CB8AC3E}">
        <p14:creationId xmlns:p14="http://schemas.microsoft.com/office/powerpoint/2010/main" val="24791771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1D19A-7492-70F9-CD0D-4ECBB117C630}"/>
              </a:ext>
            </a:extLst>
          </p:cNvPr>
          <p:cNvSpPr>
            <a:spLocks noGrp="1"/>
          </p:cNvSpPr>
          <p:nvPr>
            <p:ph type="title"/>
          </p:nvPr>
        </p:nvSpPr>
        <p:spPr>
          <a:xfrm>
            <a:off x="521208" y="978408"/>
            <a:ext cx="11155680" cy="803739"/>
          </a:xfrm>
        </p:spPr>
        <p:txBody>
          <a:bodyPr/>
          <a:lstStyle/>
          <a:p>
            <a:r>
              <a:rPr lang="en-US" dirty="0"/>
              <a:t>When Should You Use a Linked List?</a:t>
            </a:r>
            <a:endParaRPr lang="en-IN" dirty="0"/>
          </a:p>
        </p:txBody>
      </p:sp>
      <p:sp>
        <p:nvSpPr>
          <p:cNvPr id="3" name="Content Placeholder 2">
            <a:extLst>
              <a:ext uri="{FF2B5EF4-FFF2-40B4-BE49-F238E27FC236}">
                <a16:creationId xmlns:a16="http://schemas.microsoft.com/office/drawing/2014/main" id="{D8F4FFC3-C9AD-7467-4145-EEB0ADD07487}"/>
              </a:ext>
            </a:extLst>
          </p:cNvPr>
          <p:cNvSpPr>
            <a:spLocks noGrp="1"/>
          </p:cNvSpPr>
          <p:nvPr>
            <p:ph sz="half" idx="1"/>
          </p:nvPr>
        </p:nvSpPr>
        <p:spPr>
          <a:xfrm>
            <a:off x="521207" y="1931437"/>
            <a:ext cx="11155679" cy="4414499"/>
          </a:xfrm>
        </p:spPr>
        <p:txBody>
          <a:bodyPr>
            <a:normAutofit/>
          </a:bodyPr>
          <a:lstStyle/>
          <a:p>
            <a:pPr fontAlgn="base"/>
            <a:r>
              <a:rPr lang="en-US" dirty="0"/>
              <a:t>You should use a linked list over an array when:</a:t>
            </a:r>
          </a:p>
          <a:p>
            <a:pPr fontAlgn="base"/>
            <a:r>
              <a:rPr lang="en-US" dirty="0"/>
              <a:t>You don't know how many items will be in the list (that is one of the advantages - ease of adding items).</a:t>
            </a:r>
          </a:p>
          <a:p>
            <a:pPr fontAlgn="base"/>
            <a:r>
              <a:rPr lang="en-US" dirty="0"/>
              <a:t>You don't need random access to any elements (unlike an array, you cannot access an element at a particular index in a linked list).</a:t>
            </a:r>
          </a:p>
          <a:p>
            <a:pPr fontAlgn="base"/>
            <a:r>
              <a:rPr lang="en-US" dirty="0"/>
              <a:t>You want to be able to insert items in the middle of the list.</a:t>
            </a:r>
          </a:p>
          <a:p>
            <a:pPr fontAlgn="base"/>
            <a:r>
              <a:rPr lang="en-US" dirty="0"/>
              <a:t>You need constant time insertion/deletion from the list (unlike an array, you don't have to shift every other item in the list first).</a:t>
            </a:r>
          </a:p>
          <a:p>
            <a:endParaRPr lang="en-IN" dirty="0"/>
          </a:p>
        </p:txBody>
      </p:sp>
    </p:spTree>
    <p:extLst>
      <p:ext uri="{BB962C8B-B14F-4D97-AF65-F5344CB8AC3E}">
        <p14:creationId xmlns:p14="http://schemas.microsoft.com/office/powerpoint/2010/main" val="1599445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40853A85-AD5C-8D29-BEB0-044AA729EE27}"/>
              </a:ext>
            </a:extLst>
          </p:cNvPr>
          <p:cNvSpPr>
            <a:spLocks noGrp="1"/>
          </p:cNvSpPr>
          <p:nvPr>
            <p:ph type="title"/>
          </p:nvPr>
        </p:nvSpPr>
        <p:spPr>
          <a:xfrm>
            <a:off x="6995160" y="978408"/>
            <a:ext cx="4745736" cy="1463040"/>
          </a:xfrm>
        </p:spPr>
        <p:txBody>
          <a:bodyPr vert="horz" lIns="91440" tIns="45720" rIns="91440" bIns="45720" rtlCol="0" anchor="t">
            <a:normAutofit/>
          </a:bodyPr>
          <a:lstStyle/>
          <a:p>
            <a:pPr>
              <a:lnSpc>
                <a:spcPct val="90000"/>
              </a:lnSpc>
            </a:pPr>
            <a:r>
              <a:rPr lang="en-US" sz="3100" b="1" kern="1200">
                <a:solidFill>
                  <a:schemeClr val="tx1"/>
                </a:solidFill>
                <a:latin typeface="+mj-lt"/>
                <a:ea typeface="+mj-ea"/>
                <a:cs typeface="+mj-cs"/>
              </a:rPr>
              <a:t>Choosing the Right Data Structure for the Problem</a:t>
            </a:r>
          </a:p>
        </p:txBody>
      </p:sp>
      <p:pic>
        <p:nvPicPr>
          <p:cNvPr id="5" name="Content Placeholder 4" descr="A network formed by white dots">
            <a:extLst>
              <a:ext uri="{FF2B5EF4-FFF2-40B4-BE49-F238E27FC236}">
                <a16:creationId xmlns:a16="http://schemas.microsoft.com/office/drawing/2014/main" id="{35C94115-2987-4B20-B372-A1CB42DDB256}"/>
              </a:ext>
            </a:extLst>
          </p:cNvPr>
          <p:cNvPicPr>
            <a:picLocks noGrp="1" noChangeAspect="1"/>
          </p:cNvPicPr>
          <p:nvPr>
            <p:ph sz="half" idx="1"/>
          </p:nvPr>
        </p:nvPicPr>
        <p:blipFill>
          <a:blip r:embed="rId3"/>
          <a:srcRect l="24858" r="1" b="1"/>
          <a:stretch>
            <a:fillRect/>
          </a:stretch>
        </p:blipFill>
        <p:spPr>
          <a:xfrm>
            <a:off x="517868" y="508090"/>
            <a:ext cx="5705856" cy="5846990"/>
          </a:xfrm>
          <a:prstGeom prst="rect">
            <a:avLst/>
          </a:prstGeom>
        </p:spPr>
      </p:pic>
      <p:sp>
        <p:nvSpPr>
          <p:cNvPr id="14" name="Freeform: Shape 13">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6407" y="508090"/>
            <a:ext cx="4660733"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6D289E4F-551A-FD82-92B1-440348D2E61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5160" y="2578608"/>
            <a:ext cx="4672584" cy="3767328"/>
          </a:xfrm>
        </p:spPr>
        <p:txBody>
          <a:bodyPr>
            <a:normAutofit/>
          </a:bodyPr>
          <a:lstStyle/>
          <a:p>
            <a:pPr marL="0" indent="0">
              <a:spcBef>
                <a:spcPts val="2500"/>
              </a:spcBef>
              <a:buNone/>
            </a:pPr>
            <a:r>
              <a:rPr lang="en-US" sz="1400" b="1"/>
              <a:t>Arrays vs. Linked Lists</a:t>
            </a:r>
          </a:p>
          <a:p>
            <a:pPr marL="0" lvl="1" indent="0">
              <a:buNone/>
            </a:pPr>
            <a:r>
              <a:rPr lang="en-US" sz="1400"/>
              <a:t>Arrays are suitable for fixed-size collections, allowing for fast access to elements by index.</a:t>
            </a:r>
          </a:p>
          <a:p>
            <a:pPr marL="0" indent="0">
              <a:spcBef>
                <a:spcPts val="2500"/>
              </a:spcBef>
              <a:buNone/>
            </a:pPr>
            <a:r>
              <a:rPr lang="en-US" sz="1400" b="1"/>
              <a:t>Insertion and Deletion</a:t>
            </a:r>
          </a:p>
          <a:p>
            <a:pPr marL="0" lvl="1" indent="0">
              <a:buNone/>
            </a:pPr>
            <a:r>
              <a:rPr lang="en-US" sz="1400"/>
              <a:t>Linked lists are better for applications requiring frequent insertions and deletions, providing dynamic size adjustments.</a:t>
            </a:r>
            <a:endParaRPr lang="en-IN" sz="1400"/>
          </a:p>
        </p:txBody>
      </p:sp>
    </p:spTree>
    <p:extLst>
      <p:ext uri="{BB962C8B-B14F-4D97-AF65-F5344CB8AC3E}">
        <p14:creationId xmlns:p14="http://schemas.microsoft.com/office/powerpoint/2010/main" val="23862962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0" name="Freeform: Shape 9">
            <a:extLst>
              <a:ext uri="{FF2B5EF4-FFF2-40B4-BE49-F238E27FC236}">
                <a16:creationId xmlns:a16="http://schemas.microsoft.com/office/drawing/2014/main" id="{C6D5B03A-B780-A698-DFA9-C9932F22D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3845" y="3079474"/>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8AD764CE-51CD-94C4-3910-FFA57D603F0F}"/>
              </a:ext>
            </a:extLst>
          </p:cNvPr>
          <p:cNvSpPr>
            <a:spLocks noGrp="1"/>
          </p:cNvSpPr>
          <p:nvPr>
            <p:ph type="title"/>
          </p:nvPr>
        </p:nvSpPr>
        <p:spPr>
          <a:xfrm>
            <a:off x="521208" y="1325880"/>
            <a:ext cx="11155680" cy="1408176"/>
          </a:xfrm>
        </p:spPr>
        <p:txBody>
          <a:bodyPr anchor="b">
            <a:normAutofit/>
          </a:bodyPr>
          <a:lstStyle/>
          <a:p>
            <a:r>
              <a:rPr lang="en-IN" sz="6800"/>
              <a:t>Conclusion</a:t>
            </a:r>
          </a:p>
        </p:txBody>
      </p:sp>
      <p:graphicFrame>
        <p:nvGraphicFramePr>
          <p:cNvPr id="11" name="Content Placeholder 2">
            <a:extLst>
              <a:ext uri="{FF2B5EF4-FFF2-40B4-BE49-F238E27FC236}">
                <a16:creationId xmlns:a16="http://schemas.microsoft.com/office/drawing/2014/main" id="{12C4CCCB-7C2E-A7DD-CC4C-A23904A5EBBA}"/>
              </a:ext>
            </a:extLst>
          </p:cNvPr>
          <p:cNvGraphicFramePr>
            <a:graphicFrameLocks noGrp="1"/>
          </p:cNvGraphicFramePr>
          <p:nvPr>
            <p:ph idx="1"/>
            <p:extLst>
              <p:ext uri="{D42A27DB-BD31-4B8C-83A1-F6EECF244321}">
                <p14:modId xmlns:p14="http://schemas.microsoft.com/office/powerpoint/2010/main" val="3191898017"/>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521208" y="3785616"/>
          <a:ext cx="11155680" cy="2468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4405088"/>
      </p:ext>
    </p:extLst>
  </p:cSld>
  <p:clrMapOvr>
    <a:overrideClrMapping bg1="dk1" tx1="lt1" bg2="dk2" tx2="lt2" accent1="accent1" accent2="accent2" accent3="accent3" accent4="accent4" accent5="accent5" accent6="accent6" hlink="hlink" folHlink="folHlink"/>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A588DC28-929F-A1E0-25B6-775AED2304F4}"/>
              </a:ext>
            </a:extLst>
          </p:cNvPr>
          <p:cNvSpPr>
            <a:spLocks noGrp="1"/>
          </p:cNvSpPr>
          <p:nvPr>
            <p:ph type="ctrTitle"/>
          </p:nvPr>
        </p:nvSpPr>
        <p:spPr>
          <a:xfrm>
            <a:off x="521208" y="1211766"/>
            <a:ext cx="7237052" cy="4727988"/>
          </a:xfrm>
        </p:spPr>
        <p:txBody>
          <a:bodyPr anchor="b">
            <a:normAutofit/>
          </a:bodyPr>
          <a:lstStyle/>
          <a:p>
            <a:r>
              <a:rPr lang="en-IN" sz="7400"/>
              <a:t>Linked Lists: Basics and Advanced Concepts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71034201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B3B1AA-5E11-2F1F-3F95-14F89FF27F7E}"/>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sz="4100" b="1" kern="1200">
                <a:solidFill>
                  <a:schemeClr val="tx1"/>
                </a:solidFill>
                <a:latin typeface="+mj-lt"/>
                <a:ea typeface="+mj-ea"/>
                <a:cs typeface="+mj-cs"/>
              </a:rPr>
              <a:t>Definition and Structure of Linked Lists</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D3060ED5-4697-1D28-D2E6-54C91165007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Linked List Concept</a:t>
            </a:r>
          </a:p>
          <a:p>
            <a:pPr marL="0" lvl="1" indent="0">
              <a:buNone/>
            </a:pPr>
            <a:r>
              <a:rPr lang="en-US" sz="1400"/>
              <a:t>A linked list is a linear data structure where each element contains a reference to the next element, forming a chain.</a:t>
            </a:r>
          </a:p>
          <a:p>
            <a:pPr marL="0" indent="0">
              <a:spcBef>
                <a:spcPts val="2500"/>
              </a:spcBef>
              <a:buNone/>
            </a:pPr>
            <a:r>
              <a:rPr lang="en-US" sz="1400" b="1"/>
              <a:t>Dynamic Memory Allocation</a:t>
            </a:r>
          </a:p>
          <a:p>
            <a:pPr marL="0" lvl="1" indent="0">
              <a:buNone/>
            </a:pPr>
            <a:r>
              <a:rPr lang="en-US" sz="1400"/>
              <a:t>Linked lists allow for dynamic memory allocation, enabling efficient use of memory as elements can be added or removed easily.</a:t>
            </a:r>
          </a:p>
          <a:p>
            <a:pPr marL="0" indent="0">
              <a:spcBef>
                <a:spcPts val="2500"/>
              </a:spcBef>
              <a:buNone/>
            </a:pPr>
            <a:r>
              <a:rPr lang="en-US" sz="1400" b="1"/>
              <a:t>Insertion and Deletion</a:t>
            </a:r>
          </a:p>
          <a:p>
            <a:pPr marL="0" lvl="1" indent="0">
              <a:buNone/>
            </a:pPr>
            <a:r>
              <a:rPr lang="en-US" sz="1400"/>
              <a:t>Linked lists facilitate easy insertion and deletion of elements without the need for shifting other elements, enhancing performance.</a:t>
            </a:r>
            <a:endParaRPr lang="en-IN" sz="1400"/>
          </a:p>
        </p:txBody>
      </p:sp>
      <p:pic>
        <p:nvPicPr>
          <p:cNvPr id="5" name="Content Placeholder 4" descr="Pins pinned on a white surface and connecting a black thread">
            <a:extLst>
              <a:ext uri="{FF2B5EF4-FFF2-40B4-BE49-F238E27FC236}">
                <a16:creationId xmlns:a16="http://schemas.microsoft.com/office/drawing/2014/main" id="{3B68ABFE-8B9F-42D0-967B-4781032F91CB}"/>
              </a:ext>
            </a:extLst>
          </p:cNvPr>
          <p:cNvPicPr>
            <a:picLocks noGrp="1" noChangeAspect="1"/>
          </p:cNvPicPr>
          <p:nvPr>
            <p:ph sz="half" idx="1"/>
          </p:nvPr>
        </p:nvPicPr>
        <p:blipFill>
          <a:blip r:embed="rId3"/>
          <a:srcRect l="11539" r="41863" b="1"/>
          <a:stretch>
            <a:fillRect/>
          </a:stretch>
        </p:blipFill>
        <p:spPr>
          <a:xfrm>
            <a:off x="7586236" y="508090"/>
            <a:ext cx="4081805" cy="5846990"/>
          </a:xfrm>
          <a:prstGeom prst="rect">
            <a:avLst/>
          </a:prstGeom>
        </p:spPr>
      </p:pic>
    </p:spTree>
    <p:extLst>
      <p:ext uri="{BB962C8B-B14F-4D97-AF65-F5344CB8AC3E}">
        <p14:creationId xmlns:p14="http://schemas.microsoft.com/office/powerpoint/2010/main" val="5661599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B1D51D68-AD7B-7E24-6F1D-EC8BA9F4754D}"/>
              </a:ext>
            </a:extLst>
          </p:cNvPr>
          <p:cNvSpPr>
            <a:spLocks noGrp="1"/>
          </p:cNvSpPr>
          <p:nvPr>
            <p:ph type="title"/>
          </p:nvPr>
        </p:nvSpPr>
        <p:spPr>
          <a:xfrm>
            <a:off x="950976" y="1709928"/>
            <a:ext cx="4389120" cy="2980944"/>
          </a:xfrm>
        </p:spPr>
        <p:txBody>
          <a:bodyPr>
            <a:normAutofit/>
          </a:bodyPr>
          <a:lstStyle/>
          <a:p>
            <a:r>
              <a:rPr lang="en-IN"/>
              <a:t>Types of Linked Lists (Singly, Doubly, Circular)</a:t>
            </a:r>
          </a:p>
        </p:txBody>
      </p:sp>
      <p:sp>
        <p:nvSpPr>
          <p:cNvPr id="3" name="Content Placeholder 2">
            <a:extLst>
              <a:ext uri="{FF2B5EF4-FFF2-40B4-BE49-F238E27FC236}">
                <a16:creationId xmlns:a16="http://schemas.microsoft.com/office/drawing/2014/main" id="{A6D5C18B-96CF-59ED-8569-C0D45EB440D4}"/>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70448" y="1801368"/>
            <a:ext cx="5486400" cy="4462272"/>
          </a:xfrm>
        </p:spPr>
        <p:txBody>
          <a:bodyPr>
            <a:normAutofit/>
          </a:bodyPr>
          <a:lstStyle/>
          <a:p>
            <a:pPr marL="0" indent="0">
              <a:spcBef>
                <a:spcPts val="2500"/>
              </a:spcBef>
              <a:buNone/>
            </a:pPr>
            <a:r>
              <a:rPr lang="en-US" sz="1400" b="1"/>
              <a:t>Singly Linked Lists</a:t>
            </a:r>
          </a:p>
          <a:p>
            <a:pPr marL="0" lvl="1" indent="0">
              <a:buNone/>
            </a:pPr>
            <a:r>
              <a:rPr lang="en-US" sz="1400"/>
              <a:t>Singly linked lists consist of nodes that contain data and a pointer to the next node, allowing for a one-way traversal.</a:t>
            </a:r>
          </a:p>
          <a:p>
            <a:pPr marL="0" indent="0">
              <a:spcBef>
                <a:spcPts val="2500"/>
              </a:spcBef>
              <a:buNone/>
            </a:pPr>
            <a:r>
              <a:rPr lang="en-US" sz="1400" b="1"/>
              <a:t>Doubly Linked Lists</a:t>
            </a:r>
          </a:p>
          <a:p>
            <a:pPr marL="0" lvl="1" indent="0">
              <a:buNone/>
            </a:pPr>
            <a:r>
              <a:rPr lang="en-US" sz="1400"/>
              <a:t>Doubly linked lists have nodes that contain data, a pointer to the next node, and a pointer to the previous node, enabling two-way traversal.</a:t>
            </a:r>
          </a:p>
          <a:p>
            <a:pPr marL="0" indent="0">
              <a:spcBef>
                <a:spcPts val="2500"/>
              </a:spcBef>
              <a:buNone/>
            </a:pPr>
            <a:r>
              <a:rPr lang="en-US" sz="1400" b="1"/>
              <a:t>Circular Linked Lists</a:t>
            </a:r>
          </a:p>
          <a:p>
            <a:pPr marL="0" lvl="1" indent="0">
              <a:buNone/>
            </a:pPr>
            <a:r>
              <a:rPr lang="en-US" sz="1400"/>
              <a:t>Circular linked lists connect the last node back to the first node, allowing continuous traversal without a null pointer.</a:t>
            </a:r>
            <a:endParaRPr lang="en-IN" sz="1400"/>
          </a:p>
        </p:txBody>
      </p:sp>
    </p:spTree>
    <p:extLst>
      <p:ext uri="{BB962C8B-B14F-4D97-AF65-F5344CB8AC3E}">
        <p14:creationId xmlns:p14="http://schemas.microsoft.com/office/powerpoint/2010/main" val="11237387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FAA7EAA5-3000-B8A1-D113-9EF0637C53DB}"/>
              </a:ext>
            </a:extLst>
          </p:cNvPr>
          <p:cNvSpPr>
            <a:spLocks noGrp="1"/>
          </p:cNvSpPr>
          <p:nvPr>
            <p:ph type="title"/>
          </p:nvPr>
        </p:nvSpPr>
        <p:spPr>
          <a:xfrm>
            <a:off x="950976" y="1709928"/>
            <a:ext cx="4389120" cy="2980944"/>
          </a:xfrm>
        </p:spPr>
        <p:txBody>
          <a:bodyPr>
            <a:normAutofit/>
          </a:bodyPr>
          <a:lstStyle/>
          <a:p>
            <a:pPr>
              <a:lnSpc>
                <a:spcPct val="90000"/>
              </a:lnSpc>
            </a:pPr>
            <a:r>
              <a:rPr lang="en-IN" sz="4100"/>
              <a:t>Operations on Linked Lists (Insertion, Deletion, Traversal)</a:t>
            </a:r>
          </a:p>
        </p:txBody>
      </p:sp>
      <p:sp>
        <p:nvSpPr>
          <p:cNvPr id="3" name="Content Placeholder 2">
            <a:extLst>
              <a:ext uri="{FF2B5EF4-FFF2-40B4-BE49-F238E27FC236}">
                <a16:creationId xmlns:a16="http://schemas.microsoft.com/office/drawing/2014/main" id="{49F25F8A-5578-1032-84B5-3C17D181E730}"/>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70448" y="1801368"/>
            <a:ext cx="5486400" cy="4462272"/>
          </a:xfrm>
        </p:spPr>
        <p:txBody>
          <a:bodyPr>
            <a:normAutofit/>
          </a:bodyPr>
          <a:lstStyle/>
          <a:p>
            <a:pPr marL="0" indent="0">
              <a:spcBef>
                <a:spcPts val="2500"/>
              </a:spcBef>
              <a:buNone/>
            </a:pPr>
            <a:r>
              <a:rPr lang="en-US" sz="1400" b="1"/>
              <a:t>Insertion Operation</a:t>
            </a:r>
          </a:p>
          <a:p>
            <a:pPr marL="0" lvl="1" indent="0">
              <a:buNone/>
            </a:pPr>
            <a:r>
              <a:rPr lang="en-US" sz="1400"/>
              <a:t>Insertion in a linked list can occur at the beginning, end, or at a specific position, offering flexibility in data management.</a:t>
            </a:r>
          </a:p>
          <a:p>
            <a:pPr marL="0" indent="0">
              <a:spcBef>
                <a:spcPts val="2500"/>
              </a:spcBef>
              <a:buNone/>
            </a:pPr>
            <a:r>
              <a:rPr lang="en-US" sz="1400" b="1"/>
              <a:t>Deletion Operation</a:t>
            </a:r>
          </a:p>
          <a:p>
            <a:pPr marL="0" lvl="1" indent="0">
              <a:buNone/>
            </a:pPr>
            <a:r>
              <a:rPr lang="en-US" sz="1400"/>
              <a:t>Deletion involves removing a node from the linked list, which can be challenging as it requires updating pointers appropriately.</a:t>
            </a:r>
          </a:p>
          <a:p>
            <a:pPr marL="0" indent="0">
              <a:spcBef>
                <a:spcPts val="2500"/>
              </a:spcBef>
              <a:buNone/>
            </a:pPr>
            <a:r>
              <a:rPr lang="en-US" sz="1400" b="1"/>
              <a:t>Traversal Operation</a:t>
            </a:r>
          </a:p>
          <a:p>
            <a:pPr marL="0" lvl="1" indent="0">
              <a:buNone/>
            </a:pPr>
            <a:r>
              <a:rPr lang="en-US" sz="1400"/>
              <a:t>Traversal in linked lists allows access to each node sequentially, which differs from array access methods.</a:t>
            </a:r>
            <a:endParaRPr lang="en-IN" sz="1400"/>
          </a:p>
        </p:txBody>
      </p:sp>
    </p:spTree>
    <p:extLst>
      <p:ext uri="{BB962C8B-B14F-4D97-AF65-F5344CB8AC3E}">
        <p14:creationId xmlns:p14="http://schemas.microsoft.com/office/powerpoint/2010/main" val="8758365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E0DB66BE-9744-662D-1B07-6A596FE8D137}"/>
              </a:ext>
            </a:extLst>
          </p:cNvPr>
          <p:cNvSpPr>
            <a:spLocks noGrp="1"/>
          </p:cNvSpPr>
          <p:nvPr>
            <p:ph type="ctrTitle"/>
          </p:nvPr>
        </p:nvSpPr>
        <p:spPr>
          <a:xfrm>
            <a:off x="521208" y="1211766"/>
            <a:ext cx="7237052" cy="4727988"/>
          </a:xfrm>
        </p:spPr>
        <p:txBody>
          <a:bodyPr anchor="b">
            <a:normAutofit/>
          </a:bodyPr>
          <a:lstStyle/>
          <a:p>
            <a:r>
              <a:rPr lang="en-IN" sz="7400"/>
              <a:t>Linked List Examples and Use Cases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37525759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EBE95F-0AE1-B329-2FFC-DF45CB410DA8}"/>
              </a:ext>
            </a:extLst>
          </p:cNvPr>
          <p:cNvSpPr>
            <a:spLocks noGrp="1"/>
          </p:cNvSpPr>
          <p:nvPr>
            <p:ph type="title"/>
          </p:nvPr>
        </p:nvSpPr>
        <p:spPr>
          <a:xfrm>
            <a:off x="521208" y="978408"/>
            <a:ext cx="6300216" cy="1325880"/>
          </a:xfrm>
        </p:spPr>
        <p:txBody>
          <a:bodyPr vert="horz" lIns="91440" tIns="45720" rIns="91440" bIns="45720" rtlCol="0" anchor="t">
            <a:normAutofit/>
          </a:bodyPr>
          <a:lstStyle/>
          <a:p>
            <a:pPr>
              <a:lnSpc>
                <a:spcPct val="90000"/>
              </a:lnSpc>
            </a:pPr>
            <a:r>
              <a:rPr lang="en-US" b="1" kern="1200">
                <a:solidFill>
                  <a:schemeClr val="tx1"/>
                </a:solidFill>
                <a:latin typeface="+mj-lt"/>
                <a:ea typeface="+mj-ea"/>
                <a:cs typeface="+mj-cs"/>
              </a:rPr>
              <a:t>Example: Implementing a Music Playlist</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508090"/>
            <a:ext cx="6281928"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271C494-8107-3D61-D611-4FBC7C22A2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13612" y="611650"/>
            <a:ext cx="416052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5" name="Content Placeholder 4" descr="Windows 11 screen showing snapped applications Edge, Spotify, Photos and PowerPoint. 3x2 aspect ratio">
            <a:extLst>
              <a:ext uri="{FF2B5EF4-FFF2-40B4-BE49-F238E27FC236}">
                <a16:creationId xmlns:a16="http://schemas.microsoft.com/office/drawing/2014/main" id="{57A0EB87-A8E1-46BD-8C4B-2B7CF832805E}"/>
              </a:ext>
            </a:extLst>
          </p:cNvPr>
          <p:cNvPicPr>
            <a:picLocks noGrp="1" noChangeAspect="1"/>
          </p:cNvPicPr>
          <p:nvPr>
            <p:ph sz="half" idx="1"/>
          </p:nvPr>
        </p:nvPicPr>
        <p:blipFill>
          <a:blip r:embed="rId3"/>
          <a:stretch>
            <a:fillRect/>
          </a:stretch>
        </p:blipFill>
        <p:spPr>
          <a:xfrm>
            <a:off x="517867" y="2429691"/>
            <a:ext cx="5867137" cy="3916313"/>
          </a:xfrm>
          <a:prstGeom prst="rect">
            <a:avLst/>
          </a:prstGeom>
        </p:spPr>
      </p:pic>
      <p:sp>
        <p:nvSpPr>
          <p:cNvPr id="4" name="Content Placeholder 3">
            <a:extLst>
              <a:ext uri="{FF2B5EF4-FFF2-40B4-BE49-F238E27FC236}">
                <a16:creationId xmlns:a16="http://schemas.microsoft.com/office/drawing/2014/main" id="{BD66E12D-AFF5-624C-DBFA-561BDA7C947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507224" y="1088136"/>
            <a:ext cx="4160520" cy="5257800"/>
          </a:xfrm>
        </p:spPr>
        <p:txBody>
          <a:bodyPr>
            <a:normAutofit/>
          </a:bodyPr>
          <a:lstStyle/>
          <a:p>
            <a:pPr marL="0" indent="0">
              <a:spcBef>
                <a:spcPts val="2500"/>
              </a:spcBef>
              <a:buNone/>
            </a:pPr>
            <a:r>
              <a:rPr lang="en-US" sz="1400" b="1"/>
              <a:t>Linked List Structure</a:t>
            </a:r>
          </a:p>
          <a:p>
            <a:pPr marL="0" lvl="1" indent="0">
              <a:buNone/>
            </a:pPr>
            <a:r>
              <a:rPr lang="en-US" sz="1400"/>
              <a:t>A linked list is a data structure where each element, or node, contains a value and a reference to the next node.</a:t>
            </a:r>
          </a:p>
          <a:p>
            <a:pPr marL="0" indent="0">
              <a:spcBef>
                <a:spcPts val="2500"/>
              </a:spcBef>
              <a:buNone/>
            </a:pPr>
            <a:r>
              <a:rPr lang="en-US" sz="1400" b="1"/>
              <a:t>Adding Songs</a:t>
            </a:r>
          </a:p>
          <a:p>
            <a:pPr marL="0" lvl="1" indent="0">
              <a:buNone/>
            </a:pPr>
            <a:r>
              <a:rPr lang="en-US" sz="1400"/>
              <a:t>Users can easily add songs to their playlist by creating new nodes and linking them in the list.</a:t>
            </a:r>
          </a:p>
          <a:p>
            <a:pPr marL="0" indent="0">
              <a:spcBef>
                <a:spcPts val="2500"/>
              </a:spcBef>
              <a:buNone/>
            </a:pPr>
            <a:r>
              <a:rPr lang="en-US" sz="1400" b="1"/>
              <a:t>Removing Songs</a:t>
            </a:r>
          </a:p>
          <a:p>
            <a:pPr marL="0" lvl="1" indent="0">
              <a:buNone/>
            </a:pPr>
            <a:r>
              <a:rPr lang="en-US" sz="1400"/>
              <a:t>Songs can be removed from the playlist by unlinking nodes, which is efficient due to the linked list structure.</a:t>
            </a:r>
            <a:endParaRPr lang="en-IN" sz="1400"/>
          </a:p>
        </p:txBody>
      </p:sp>
    </p:spTree>
    <p:extLst>
      <p:ext uri="{BB962C8B-B14F-4D97-AF65-F5344CB8AC3E}">
        <p14:creationId xmlns:p14="http://schemas.microsoft.com/office/powerpoint/2010/main" val="1528676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0EC38958-9A69-239A-BA79-2AEC73345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24A759D9-4F13-5CB4-4F4E-170FE9C1E8E6}"/>
              </a:ext>
            </a:extLst>
          </p:cNvPr>
          <p:cNvSpPr>
            <a:spLocks noGrp="1"/>
          </p:cNvSpPr>
          <p:nvPr>
            <p:ph type="title"/>
          </p:nvPr>
        </p:nvSpPr>
        <p:spPr>
          <a:xfrm>
            <a:off x="6995160" y="978408"/>
            <a:ext cx="4745736" cy="1463040"/>
          </a:xfrm>
        </p:spPr>
        <p:txBody>
          <a:bodyPr vert="horz" lIns="91440" tIns="45720" rIns="91440" bIns="45720" rtlCol="0" anchor="t">
            <a:normAutofit/>
          </a:bodyPr>
          <a:lstStyle/>
          <a:p>
            <a:pPr>
              <a:lnSpc>
                <a:spcPct val="90000"/>
              </a:lnSpc>
            </a:pPr>
            <a:r>
              <a:rPr lang="en-US" sz="3100" b="1" kern="1200">
                <a:solidFill>
                  <a:schemeClr val="tx1"/>
                </a:solidFill>
                <a:latin typeface="+mj-lt"/>
                <a:ea typeface="+mj-ea"/>
                <a:cs typeface="+mj-cs"/>
              </a:rPr>
              <a:t>Industry Use Case: Linked Lists in Memory Management</a:t>
            </a:r>
          </a:p>
        </p:txBody>
      </p:sp>
      <p:pic>
        <p:nvPicPr>
          <p:cNvPr id="5" name="Content Placeholder 4" descr="A Firstline Worker in a warehouse using a Surface device as a tablet to make notes. Inventory, Boxes, Supply management, procurement, auditing, review, Business Voice, Microsoft Teams text book library office bookcase furniture shop">
            <a:extLst>
              <a:ext uri="{FF2B5EF4-FFF2-40B4-BE49-F238E27FC236}">
                <a16:creationId xmlns:a16="http://schemas.microsoft.com/office/drawing/2014/main" id="{ECC2A8F0-51B4-4AE2-A5E8-E78ABD7B9ADF}"/>
              </a:ext>
            </a:extLst>
          </p:cNvPr>
          <p:cNvPicPr>
            <a:picLocks noGrp="1" noChangeAspect="1"/>
          </p:cNvPicPr>
          <p:nvPr>
            <p:ph sz="half" idx="1"/>
          </p:nvPr>
        </p:nvPicPr>
        <p:blipFill>
          <a:blip r:embed="rId3"/>
          <a:srcRect l="16989" r="17872" b="1"/>
          <a:stretch>
            <a:fillRect/>
          </a:stretch>
        </p:blipFill>
        <p:spPr>
          <a:xfrm>
            <a:off x="517868" y="508090"/>
            <a:ext cx="5705856" cy="5846990"/>
          </a:xfrm>
          <a:prstGeom prst="rect">
            <a:avLst/>
          </a:prstGeom>
        </p:spPr>
      </p:pic>
      <p:sp>
        <p:nvSpPr>
          <p:cNvPr id="14" name="Freeform: Shape 13">
            <a:extLst>
              <a:ext uri="{FF2B5EF4-FFF2-40B4-BE49-F238E27FC236}">
                <a16:creationId xmlns:a16="http://schemas.microsoft.com/office/drawing/2014/main" id="{6EC109E5-0396-8968-4F42-DFEC280363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6407" y="508090"/>
            <a:ext cx="4660733"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75BA53DF-DE89-75F3-9319-3611DE6AE92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995160" y="2578608"/>
            <a:ext cx="4672584" cy="3767328"/>
          </a:xfrm>
        </p:spPr>
        <p:txBody>
          <a:bodyPr>
            <a:normAutofit/>
          </a:bodyPr>
          <a:lstStyle/>
          <a:p>
            <a:pPr marL="0" indent="0">
              <a:spcBef>
                <a:spcPts val="2500"/>
              </a:spcBef>
              <a:buNone/>
            </a:pPr>
            <a:r>
              <a:rPr lang="en-US" sz="1400" b="1"/>
              <a:t>Dynamic Memory Management</a:t>
            </a:r>
          </a:p>
          <a:p>
            <a:pPr marL="0" lvl="1" indent="0">
              <a:buNone/>
            </a:pPr>
            <a:r>
              <a:rPr lang="en-US" sz="1400"/>
              <a:t>Linked lists facilitate dynamic memory management by efficiently tracking free memory blocks in a system.</a:t>
            </a:r>
          </a:p>
          <a:p>
            <a:pPr marL="0" indent="0">
              <a:spcBef>
                <a:spcPts val="2500"/>
              </a:spcBef>
              <a:buNone/>
            </a:pPr>
            <a:r>
              <a:rPr lang="en-US" sz="1400" b="1"/>
              <a:t>Efficient Memory Allocation</a:t>
            </a:r>
          </a:p>
          <a:p>
            <a:pPr marL="0" lvl="1" indent="0">
              <a:buNone/>
            </a:pPr>
            <a:r>
              <a:rPr lang="en-US" sz="1400"/>
              <a:t>Using linked lists, systems can allocate memory efficiently, minimizing fragmentation and optimizing resource use.</a:t>
            </a:r>
            <a:endParaRPr lang="en-IN" sz="1400"/>
          </a:p>
        </p:txBody>
      </p:sp>
    </p:spTree>
    <p:extLst>
      <p:ext uri="{BB962C8B-B14F-4D97-AF65-F5344CB8AC3E}">
        <p14:creationId xmlns:p14="http://schemas.microsoft.com/office/powerpoint/2010/main" val="28852823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86F69E2-5113-1C6E-0AC4-AB09EDBCA937}"/>
              </a:ext>
            </a:extLst>
          </p:cNvPr>
          <p:cNvSpPr>
            <a:spLocks noGrp="1"/>
          </p:cNvSpPr>
          <p:nvPr>
            <p:ph type="title"/>
          </p:nvPr>
        </p:nvSpPr>
        <p:spPr>
          <a:xfrm>
            <a:off x="5431536" y="978408"/>
            <a:ext cx="6236208" cy="1463040"/>
          </a:xfrm>
        </p:spPr>
        <p:txBody>
          <a:bodyPr vert="horz" lIns="91440" tIns="45720" rIns="91440" bIns="45720" rtlCol="0" anchor="t">
            <a:normAutofit/>
          </a:bodyPr>
          <a:lstStyle/>
          <a:p>
            <a:pPr>
              <a:lnSpc>
                <a:spcPct val="90000"/>
              </a:lnSpc>
            </a:pPr>
            <a:r>
              <a:rPr lang="en-US" sz="3700" b="1" kern="1200">
                <a:solidFill>
                  <a:schemeClr val="tx1"/>
                </a:solidFill>
                <a:latin typeface="+mj-lt"/>
                <a:ea typeface="+mj-ea"/>
                <a:cs typeface="+mj-cs"/>
              </a:rPr>
              <a:t>Advantages and Limitations of Linked Lists</a:t>
            </a:r>
          </a:p>
        </p:txBody>
      </p:sp>
      <p:pic>
        <p:nvPicPr>
          <p:cNvPr id="5" name="Content Placeholder 4" descr="Longan Fruit hanging in tree">
            <a:extLst>
              <a:ext uri="{FF2B5EF4-FFF2-40B4-BE49-F238E27FC236}">
                <a16:creationId xmlns:a16="http://schemas.microsoft.com/office/drawing/2014/main" id="{DCCA0550-EC72-4675-B5E2-E7100C901199}"/>
              </a:ext>
            </a:extLst>
          </p:cNvPr>
          <p:cNvPicPr>
            <a:picLocks noGrp="1" noChangeAspect="1"/>
          </p:cNvPicPr>
          <p:nvPr>
            <p:ph sz="half" idx="1"/>
          </p:nvPr>
        </p:nvPicPr>
        <p:blipFill>
          <a:blip r:embed="rId3"/>
          <a:srcRect l="27031" r="24696" b="1"/>
          <a:stretch>
            <a:fillRect/>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2485CC15-EDF3-80AC-2496-59E4F2F602F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Dynamic Sizing</a:t>
            </a:r>
          </a:p>
          <a:p>
            <a:pPr marL="0" lvl="1" indent="0">
              <a:buNone/>
            </a:pPr>
            <a:r>
              <a:rPr lang="en-US" sz="1400"/>
              <a:t>Linked lists allow for dynamic sizing, meaning they can grow and shrink in size as needed without memory wastage.</a:t>
            </a:r>
          </a:p>
          <a:p>
            <a:pPr marL="0" indent="0">
              <a:spcBef>
                <a:spcPts val="2500"/>
              </a:spcBef>
              <a:buNone/>
            </a:pPr>
            <a:r>
              <a:rPr lang="en-US" sz="1400" b="1"/>
              <a:t>Efficient Insertion/Deletion</a:t>
            </a:r>
          </a:p>
          <a:p>
            <a:pPr marL="0" lvl="1" indent="0">
              <a:buNone/>
            </a:pPr>
            <a:r>
              <a:rPr lang="en-US" sz="1400"/>
              <a:t>Insertion and deletion operations in linked lists are efficient, as they do not require elements to be shifted as in arrays.</a:t>
            </a:r>
          </a:p>
          <a:p>
            <a:pPr marL="0" indent="0">
              <a:spcBef>
                <a:spcPts val="2500"/>
              </a:spcBef>
              <a:buNone/>
            </a:pPr>
            <a:r>
              <a:rPr lang="en-US" sz="1400" b="1"/>
              <a:t>Slower Access Times</a:t>
            </a:r>
          </a:p>
          <a:p>
            <a:pPr marL="0" lvl="1" indent="0">
              <a:buNone/>
            </a:pPr>
            <a:r>
              <a:rPr lang="en-US" sz="1400"/>
              <a:t>Linked lists have slower access times compared to arrays due to non-contiguous memory storage, making direct access less efficient.</a:t>
            </a:r>
            <a:endParaRPr lang="en-IN" sz="1400"/>
          </a:p>
        </p:txBody>
      </p:sp>
    </p:spTree>
    <p:extLst>
      <p:ext uri="{BB962C8B-B14F-4D97-AF65-F5344CB8AC3E}">
        <p14:creationId xmlns:p14="http://schemas.microsoft.com/office/powerpoint/2010/main" val="38998539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5621</TotalTime>
  <Words>1699</Words>
  <Application>Microsoft Office PowerPoint</Application>
  <PresentationFormat>Widescreen</PresentationFormat>
  <Paragraphs>142</Paragraphs>
  <Slides>17</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Aptos</vt:lpstr>
      <vt:lpstr>Arial</vt:lpstr>
      <vt:lpstr>Bierstadt</vt:lpstr>
      <vt:lpstr>Nunito</vt:lpstr>
      <vt:lpstr>GestaltVTI</vt:lpstr>
      <vt:lpstr>Agenda Items</vt:lpstr>
      <vt:lpstr>Linked Lists: Basics and Advanced Concepts</vt:lpstr>
      <vt:lpstr>Definition and Structure of Linked Lists</vt:lpstr>
      <vt:lpstr>Types of Linked Lists (Singly, Doubly, Circular)</vt:lpstr>
      <vt:lpstr>Operations on Linked Lists (Insertion, Deletion, Traversal)</vt:lpstr>
      <vt:lpstr>Linked List Examples and Use Cases</vt:lpstr>
      <vt:lpstr>Example: Implementing a Music Playlist</vt:lpstr>
      <vt:lpstr>Industry Use Case: Linked Lists in Memory Management</vt:lpstr>
      <vt:lpstr>Advantages and Limitations of Linked Lists</vt:lpstr>
      <vt:lpstr>Example walkthrough</vt:lpstr>
      <vt:lpstr>Do it yourself – Practice problems</vt:lpstr>
      <vt:lpstr>Comparing Arrays and Linked Lists</vt:lpstr>
      <vt:lpstr>Performance Comparison (Time Complexity)</vt:lpstr>
      <vt:lpstr>Memory Usage and Allocation</vt:lpstr>
      <vt:lpstr>When Should You Use a Linked List?</vt:lpstr>
      <vt:lpstr>Choosing the Right Data Structure for the Problem</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Astha Agarwal</dc:creator>
  <cp:lastModifiedBy>Astha Agarwal</cp:lastModifiedBy>
  <cp:revision>5</cp:revision>
  <dcterms:created xsi:type="dcterms:W3CDTF">2025-05-20T09:03:07Z</dcterms:created>
  <dcterms:modified xsi:type="dcterms:W3CDTF">2025-06-21T07:54:15Z</dcterms:modified>
</cp:coreProperties>
</file>